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3" r:id="rId9"/>
    <p:sldId id="264" r:id="rId10"/>
    <p:sldId id="265" r:id="rId11"/>
    <p:sldId id="266" r:id="rId12"/>
    <p:sldId id="277" r:id="rId13"/>
    <p:sldId id="278" r:id="rId14"/>
    <p:sldId id="267" r:id="rId15"/>
    <p:sldId id="271" r:id="rId16"/>
    <p:sldId id="274" r:id="rId17"/>
    <p:sldId id="275"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81" d="100"/>
          <a:sy n="81" d="100"/>
        </p:scale>
        <p:origin x="-1493"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E8DE2D-9E9C-489A-A8D9-5099C0F5D4AB}" type="datetimeFigureOut">
              <a:rPr lang="en-GB" smtClean="0"/>
              <a:pPr/>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97DA8A-03C5-4943-B6FC-7DC4A303889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E8DE2D-9E9C-489A-A8D9-5099C0F5D4AB}" type="datetimeFigureOut">
              <a:rPr lang="en-GB" smtClean="0"/>
              <a:pPr/>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97DA8A-03C5-4943-B6FC-7DC4A303889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E8DE2D-9E9C-489A-A8D9-5099C0F5D4AB}" type="datetimeFigureOut">
              <a:rPr lang="en-GB" smtClean="0"/>
              <a:pPr/>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97DA8A-03C5-4943-B6FC-7DC4A303889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E8DE2D-9E9C-489A-A8D9-5099C0F5D4AB}" type="datetimeFigureOut">
              <a:rPr lang="en-GB" smtClean="0"/>
              <a:pPr/>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97DA8A-03C5-4943-B6FC-7DC4A303889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8DE2D-9E9C-489A-A8D9-5099C0F5D4AB}" type="datetimeFigureOut">
              <a:rPr lang="en-GB" smtClean="0"/>
              <a:pPr/>
              <a:t>28/11/2024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97DA8A-03C5-4943-B6FC-7DC4A303889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E8DE2D-9E9C-489A-A8D9-5099C0F5D4AB}" type="datetimeFigureOut">
              <a:rPr lang="en-GB" smtClean="0"/>
              <a:pPr/>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97DA8A-03C5-4943-B6FC-7DC4A303889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E8DE2D-9E9C-489A-A8D9-5099C0F5D4AB}" type="datetimeFigureOut">
              <a:rPr lang="en-GB" smtClean="0"/>
              <a:pPr/>
              <a:t>28/11/2024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97DA8A-03C5-4943-B6FC-7DC4A303889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E8DE2D-9E9C-489A-A8D9-5099C0F5D4AB}" type="datetimeFigureOut">
              <a:rPr lang="en-GB" smtClean="0"/>
              <a:pPr/>
              <a:t>28/11/2024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97DA8A-03C5-4943-B6FC-7DC4A303889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8DE2D-9E9C-489A-A8D9-5099C0F5D4AB}" type="datetimeFigureOut">
              <a:rPr lang="en-GB" smtClean="0"/>
              <a:pPr/>
              <a:t>28/11/2024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97DA8A-03C5-4943-B6FC-7DC4A303889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8DE2D-9E9C-489A-A8D9-5099C0F5D4AB}" type="datetimeFigureOut">
              <a:rPr lang="en-GB" smtClean="0"/>
              <a:pPr/>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97DA8A-03C5-4943-B6FC-7DC4A303889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E8DE2D-9E9C-489A-A8D9-5099C0F5D4AB}" type="datetimeFigureOut">
              <a:rPr lang="en-GB" smtClean="0"/>
              <a:pPr/>
              <a:t>28/11/2024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97DA8A-03C5-4943-B6FC-7DC4A303889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8DE2D-9E9C-489A-A8D9-5099C0F5D4AB}" type="datetimeFigureOut">
              <a:rPr lang="en-GB" smtClean="0"/>
              <a:pPr/>
              <a:t>28/11/2024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97DA8A-03C5-4943-B6FC-7DC4A303889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place.jpg"/>
          <p:cNvPicPr>
            <a:picLocks noChangeAspect="1"/>
          </p:cNvPicPr>
          <p:nvPr/>
        </p:nvPicPr>
        <p:blipFill>
          <a:blip r:embed="rId2" cstate="print"/>
          <a:stretch>
            <a:fillRect/>
          </a:stretch>
        </p:blipFill>
        <p:spPr>
          <a:xfrm>
            <a:off x="-1" y="0"/>
            <a:ext cx="9240253" cy="6858000"/>
          </a:xfrm>
          <a:prstGeom prst="rect">
            <a:avLst/>
          </a:prstGeom>
        </p:spPr>
      </p:pic>
      <p:sp>
        <p:nvSpPr>
          <p:cNvPr id="2" name="Title 1"/>
          <p:cNvSpPr>
            <a:spLocks noGrp="1"/>
          </p:cNvSpPr>
          <p:nvPr>
            <p:ph type="ctrTitle"/>
          </p:nvPr>
        </p:nvSpPr>
        <p:spPr>
          <a:xfrm>
            <a:off x="827584" y="0"/>
            <a:ext cx="7772400" cy="1052735"/>
          </a:xfrm>
          <a:solidFill>
            <a:schemeClr val="bg1"/>
          </a:solidFill>
        </p:spPr>
        <p:txBody>
          <a:bodyPr>
            <a:noAutofit/>
          </a:bodyPr>
          <a:lstStyle/>
          <a:p>
            <a:r>
              <a:rPr lang="en-GB" sz="3200" dirty="0">
                <a:solidFill>
                  <a:srgbClr val="FF0000"/>
                </a:solidFill>
              </a:rPr>
              <a:t>Dartmoor residential Year 4 </a:t>
            </a:r>
            <a:br>
              <a:rPr lang="en-GB" sz="3200" dirty="0">
                <a:solidFill>
                  <a:srgbClr val="FF0000"/>
                </a:solidFill>
              </a:rPr>
            </a:br>
            <a:r>
              <a:rPr lang="en-GB" sz="3200" dirty="0">
                <a:solidFill>
                  <a:srgbClr val="FF0000"/>
                </a:solidFill>
              </a:rPr>
              <a:t>(Wednesday </a:t>
            </a:r>
            <a:r>
              <a:rPr lang="en-GB" sz="3200" dirty="0" smtClean="0">
                <a:solidFill>
                  <a:srgbClr val="FF0000"/>
                </a:solidFill>
              </a:rPr>
              <a:t>26</a:t>
            </a:r>
            <a:r>
              <a:rPr lang="en-GB" sz="3200" baseline="30000" dirty="0" smtClean="0">
                <a:solidFill>
                  <a:srgbClr val="FF0000"/>
                </a:solidFill>
              </a:rPr>
              <a:t>th</a:t>
            </a:r>
            <a:r>
              <a:rPr lang="en-GB" sz="3200" dirty="0" smtClean="0">
                <a:solidFill>
                  <a:srgbClr val="FF0000"/>
                </a:solidFill>
              </a:rPr>
              <a:t> </a:t>
            </a:r>
            <a:r>
              <a:rPr lang="en-GB" sz="3200" dirty="0">
                <a:solidFill>
                  <a:srgbClr val="FF0000"/>
                </a:solidFill>
              </a:rPr>
              <a:t>March- Friday </a:t>
            </a:r>
            <a:r>
              <a:rPr lang="en-GB" sz="3200" dirty="0" smtClean="0">
                <a:solidFill>
                  <a:srgbClr val="FF0000"/>
                </a:solidFill>
              </a:rPr>
              <a:t>28</a:t>
            </a:r>
            <a:r>
              <a:rPr lang="en-GB" sz="3200" baseline="30000" dirty="0" smtClean="0">
                <a:solidFill>
                  <a:srgbClr val="FF0000"/>
                </a:solidFill>
              </a:rPr>
              <a:t>th</a:t>
            </a:r>
            <a:r>
              <a:rPr lang="en-GB" sz="3200" dirty="0" smtClean="0">
                <a:solidFill>
                  <a:srgbClr val="FF0000"/>
                </a:solidFill>
              </a:rPr>
              <a:t> </a:t>
            </a:r>
            <a:r>
              <a:rPr lang="en-GB" sz="3200" dirty="0">
                <a:solidFill>
                  <a:srgbClr val="FF0000"/>
                </a:solidFill>
              </a:rPr>
              <a:t>March)</a:t>
            </a:r>
          </a:p>
        </p:txBody>
      </p:sp>
      <p:sp>
        <p:nvSpPr>
          <p:cNvPr id="3" name="Subtitle 2"/>
          <p:cNvSpPr>
            <a:spLocks noGrp="1"/>
          </p:cNvSpPr>
          <p:nvPr>
            <p:ph type="subTitle" idx="1"/>
          </p:nvPr>
        </p:nvSpPr>
        <p:spPr>
          <a:xfrm>
            <a:off x="2987824" y="6093296"/>
            <a:ext cx="3456384" cy="764704"/>
          </a:xfrm>
          <a:solidFill>
            <a:schemeClr val="bg1"/>
          </a:solidFill>
        </p:spPr>
        <p:txBody>
          <a:bodyPr/>
          <a:lstStyle/>
          <a:p>
            <a:r>
              <a:rPr lang="en-GB" dirty="0">
                <a:solidFill>
                  <a:srgbClr val="FF0000"/>
                </a:solidFill>
              </a:rPr>
              <a:t>Residential Centre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00SLake\OneDrive - tavistock-pri.devon.sch.uk\Pictures\Dartmoor residential 2023\IMG_20220330_095443.jpg"/>
          <p:cNvPicPr>
            <a:picLocks noChangeAspect="1" noChangeArrowheads="1"/>
          </p:cNvPicPr>
          <p:nvPr/>
        </p:nvPicPr>
        <p:blipFill>
          <a:blip r:embed="rId2" cstate="print"/>
          <a:srcRect/>
          <a:stretch>
            <a:fillRect/>
          </a:stretch>
        </p:blipFill>
        <p:spPr bwMode="auto">
          <a:xfrm>
            <a:off x="3563887" y="2348880"/>
            <a:ext cx="5376597" cy="4032448"/>
          </a:xfrm>
          <a:prstGeom prst="rect">
            <a:avLst/>
          </a:prstGeom>
          <a:noFill/>
        </p:spPr>
      </p:pic>
      <p:sp>
        <p:nvSpPr>
          <p:cNvPr id="2" name="Title 1"/>
          <p:cNvSpPr>
            <a:spLocks noGrp="1"/>
          </p:cNvSpPr>
          <p:nvPr>
            <p:ph type="title"/>
          </p:nvPr>
        </p:nvSpPr>
        <p:spPr>
          <a:xfrm>
            <a:off x="107504" y="274638"/>
            <a:ext cx="9036496" cy="1282154"/>
          </a:xfrm>
        </p:spPr>
        <p:txBody>
          <a:bodyPr>
            <a:noAutofit/>
          </a:bodyPr>
          <a:lstStyle/>
          <a:p>
            <a:r>
              <a:rPr lang="en-GB" sz="3200" dirty="0"/>
              <a:t>How are we going to get children to make their own lunches, do the dishes and complete rota tasks?</a:t>
            </a:r>
          </a:p>
        </p:txBody>
      </p:sp>
      <p:sp>
        <p:nvSpPr>
          <p:cNvPr id="3" name="Content Placeholder 2"/>
          <p:cNvSpPr>
            <a:spLocks noGrp="1"/>
          </p:cNvSpPr>
          <p:nvPr>
            <p:ph idx="1"/>
          </p:nvPr>
        </p:nvSpPr>
        <p:spPr>
          <a:xfrm>
            <a:off x="107504" y="1700808"/>
            <a:ext cx="3384376" cy="4464496"/>
          </a:xfrm>
        </p:spPr>
        <p:txBody>
          <a:bodyPr>
            <a:normAutofit fontScale="85000" lnSpcReduction="10000"/>
          </a:bodyPr>
          <a:lstStyle/>
          <a:p>
            <a:r>
              <a:rPr lang="en-GB" sz="2000" dirty="0"/>
              <a:t>On arriving at the centre the children will be told of their groups. They will then be asked to think of their groups name and a pack promise made (made up by children but encouraging care, consideration and fun!)</a:t>
            </a:r>
          </a:p>
          <a:p>
            <a:r>
              <a:rPr lang="en-GB" sz="2000" dirty="0"/>
              <a:t>Points will be awarded for tasks completed in groups e.g. best den building, tastiest campfire cooking, best sweepers etc.</a:t>
            </a:r>
          </a:p>
          <a:p>
            <a:r>
              <a:rPr lang="en-GB" sz="2000" dirty="0"/>
              <a:t>Care will be taken to ensure that each group will win something each day.</a:t>
            </a:r>
          </a:p>
          <a:p>
            <a:r>
              <a:rPr lang="en-GB" sz="2000" dirty="0"/>
              <a:t>Winners will be rewarded with some little prize e.g. rubber, bubbles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936" y="274638"/>
            <a:ext cx="4690864" cy="1143000"/>
          </a:xfrm>
        </p:spPr>
        <p:txBody>
          <a:bodyPr>
            <a:normAutofit fontScale="90000"/>
          </a:bodyPr>
          <a:lstStyle/>
          <a:p>
            <a:r>
              <a:rPr lang="en-GB" b="1" u="sng" dirty="0">
                <a:latin typeface="SassoonCRInfant" pitchFamily="2" charset="0"/>
              </a:rPr>
              <a:t>Previous residential trips</a:t>
            </a:r>
          </a:p>
        </p:txBody>
      </p:sp>
      <p:sp>
        <p:nvSpPr>
          <p:cNvPr id="6" name="TextBox 5"/>
          <p:cNvSpPr txBox="1"/>
          <p:nvPr/>
        </p:nvSpPr>
        <p:spPr>
          <a:xfrm>
            <a:off x="4211960" y="1556792"/>
            <a:ext cx="4499992" cy="1323439"/>
          </a:xfrm>
          <a:prstGeom prst="rect">
            <a:avLst/>
          </a:prstGeom>
          <a:noFill/>
        </p:spPr>
        <p:txBody>
          <a:bodyPr wrap="square" rtlCol="0">
            <a:spAutoFit/>
          </a:bodyPr>
          <a:lstStyle/>
          <a:p>
            <a:r>
              <a:rPr lang="en-GB" sz="1600" dirty="0">
                <a:latin typeface="SassoonCRInfant" pitchFamily="2" charset="0"/>
              </a:rPr>
              <a:t>One of the memorable team building </a:t>
            </a:r>
          </a:p>
          <a:p>
            <a:r>
              <a:rPr lang="en-GB" sz="1600" dirty="0">
                <a:latin typeface="SassoonCRInfant" pitchFamily="2" charset="0"/>
              </a:rPr>
              <a:t>exercises – by using only a limited </a:t>
            </a:r>
          </a:p>
          <a:p>
            <a:r>
              <a:rPr lang="en-GB" sz="1600" dirty="0">
                <a:latin typeface="SassoonCRInfant" pitchFamily="2" charset="0"/>
              </a:rPr>
              <a:t>amount of equipment you need to get </a:t>
            </a:r>
          </a:p>
          <a:p>
            <a:r>
              <a:rPr lang="en-GB" sz="1600" dirty="0">
                <a:latin typeface="SassoonCRInfant" pitchFamily="2" charset="0"/>
              </a:rPr>
              <a:t>your team and all of the equipment from one side of the river to the other.</a:t>
            </a:r>
          </a:p>
        </p:txBody>
      </p:sp>
      <p:pic>
        <p:nvPicPr>
          <p:cNvPr id="9" name="Content Placeholder 8" descr="DSC02206.JPG"/>
          <p:cNvPicPr>
            <a:picLocks noGrp="1" noChangeAspect="1"/>
          </p:cNvPicPr>
          <p:nvPr>
            <p:ph idx="1"/>
          </p:nvPr>
        </p:nvPicPr>
        <p:blipFill>
          <a:blip r:embed="rId2" cstate="print"/>
          <a:stretch>
            <a:fillRect/>
          </a:stretch>
        </p:blipFill>
        <p:spPr>
          <a:xfrm>
            <a:off x="4499992" y="3212976"/>
            <a:ext cx="4262602" cy="3196952"/>
          </a:xfrm>
        </p:spPr>
      </p:pic>
      <p:pic>
        <p:nvPicPr>
          <p:cNvPr id="10" name="Picture 9" descr="DSC02199.JPG"/>
          <p:cNvPicPr>
            <a:picLocks noChangeAspect="1"/>
          </p:cNvPicPr>
          <p:nvPr/>
        </p:nvPicPr>
        <p:blipFill>
          <a:blip r:embed="rId3" cstate="print"/>
          <a:stretch>
            <a:fillRect/>
          </a:stretch>
        </p:blipFill>
        <p:spPr>
          <a:xfrm>
            <a:off x="251520" y="3212976"/>
            <a:ext cx="4055435" cy="3041576"/>
          </a:xfrm>
          <a:prstGeom prst="rect">
            <a:avLst/>
          </a:prstGeom>
        </p:spPr>
      </p:pic>
      <p:pic>
        <p:nvPicPr>
          <p:cNvPr id="11" name="Picture 10" descr="DSC02225.JPG"/>
          <p:cNvPicPr>
            <a:picLocks noChangeAspect="1"/>
          </p:cNvPicPr>
          <p:nvPr/>
        </p:nvPicPr>
        <p:blipFill>
          <a:blip r:embed="rId4" cstate="print"/>
          <a:stretch>
            <a:fillRect/>
          </a:stretch>
        </p:blipFill>
        <p:spPr>
          <a:xfrm>
            <a:off x="395536" y="260648"/>
            <a:ext cx="3767403" cy="28255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00SLake\OneDrive - tavistock-pri.devon.sch.uk\Pictures\Dartmoor residential 2023\IMG_20230322_150049.jpg"/>
          <p:cNvPicPr>
            <a:picLocks noChangeAspect="1" noChangeArrowheads="1"/>
          </p:cNvPicPr>
          <p:nvPr/>
        </p:nvPicPr>
        <p:blipFill>
          <a:blip r:embed="rId2" cstate="print"/>
          <a:srcRect/>
          <a:stretch>
            <a:fillRect/>
          </a:stretch>
        </p:blipFill>
        <p:spPr bwMode="auto">
          <a:xfrm>
            <a:off x="467544" y="332656"/>
            <a:ext cx="4050450" cy="5400600"/>
          </a:xfrm>
          <a:prstGeom prst="rect">
            <a:avLst/>
          </a:prstGeom>
          <a:noFill/>
        </p:spPr>
      </p:pic>
      <p:pic>
        <p:nvPicPr>
          <p:cNvPr id="30726" name="Picture 6" descr="C:\Users\00SLake\OneDrive - tavistock-pri.devon.sch.uk\Pictures\Dartmoor residential 2023\IMG_20230322_150121.jpg"/>
          <p:cNvPicPr>
            <a:picLocks noChangeAspect="1" noChangeArrowheads="1"/>
          </p:cNvPicPr>
          <p:nvPr/>
        </p:nvPicPr>
        <p:blipFill>
          <a:blip r:embed="rId3" cstate="print"/>
          <a:srcRect/>
          <a:stretch>
            <a:fillRect/>
          </a:stretch>
        </p:blipFill>
        <p:spPr bwMode="auto">
          <a:xfrm>
            <a:off x="4283968" y="3645024"/>
            <a:ext cx="3710336" cy="2782752"/>
          </a:xfrm>
          <a:prstGeom prst="rect">
            <a:avLst/>
          </a:prstGeom>
          <a:noFill/>
        </p:spPr>
      </p:pic>
      <p:pic>
        <p:nvPicPr>
          <p:cNvPr id="30728" name="Picture 8" descr="C:\Users\00SLake\OneDrive - tavistock-pri.devon.sch.uk\Pictures\Dartmoor residential 2023\IMG_20230322_150320.jpg"/>
          <p:cNvPicPr>
            <a:picLocks noChangeAspect="1" noChangeArrowheads="1"/>
          </p:cNvPicPr>
          <p:nvPr/>
        </p:nvPicPr>
        <p:blipFill>
          <a:blip r:embed="rId4" cstate="print"/>
          <a:srcRect/>
          <a:stretch>
            <a:fillRect/>
          </a:stretch>
        </p:blipFill>
        <p:spPr bwMode="auto">
          <a:xfrm>
            <a:off x="5897652" y="260648"/>
            <a:ext cx="2700300" cy="36004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00SLake\OneDrive - tavistock-pri.devon.sch.uk\Pictures\Dartmoor residential 2023\IMG_20230322_201224.jpg"/>
          <p:cNvPicPr>
            <a:picLocks noChangeAspect="1" noChangeArrowheads="1"/>
          </p:cNvPicPr>
          <p:nvPr/>
        </p:nvPicPr>
        <p:blipFill>
          <a:blip r:embed="rId2" cstate="print"/>
          <a:srcRect/>
          <a:stretch>
            <a:fillRect/>
          </a:stretch>
        </p:blipFill>
        <p:spPr bwMode="auto">
          <a:xfrm>
            <a:off x="1331640" y="1124744"/>
            <a:ext cx="6856102" cy="514207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SassoonCRInfant" pitchFamily="2" charset="0"/>
              </a:rPr>
              <a:t>Another team building game:</a:t>
            </a:r>
          </a:p>
        </p:txBody>
      </p:sp>
      <p:sp>
        <p:nvSpPr>
          <p:cNvPr id="6" name="TextBox 5"/>
          <p:cNvSpPr txBox="1"/>
          <p:nvPr/>
        </p:nvSpPr>
        <p:spPr>
          <a:xfrm>
            <a:off x="251520" y="4221088"/>
            <a:ext cx="4104456" cy="2031325"/>
          </a:xfrm>
          <a:prstGeom prst="rect">
            <a:avLst/>
          </a:prstGeom>
          <a:noFill/>
        </p:spPr>
        <p:txBody>
          <a:bodyPr wrap="square" rtlCol="0">
            <a:spAutoFit/>
          </a:bodyPr>
          <a:lstStyle/>
          <a:p>
            <a:r>
              <a:rPr lang="en-GB" dirty="0">
                <a:latin typeface="SassoonCRInfant" pitchFamily="2" charset="0"/>
              </a:rPr>
              <a:t>A few years ago we had so much snow that we decided to work as teams to create the best snowman! What is hopefully becoming apparent is how active and involved the children are, learning people skills in ways we can’t offer in the normal school setting.</a:t>
            </a:r>
          </a:p>
        </p:txBody>
      </p:sp>
      <p:pic>
        <p:nvPicPr>
          <p:cNvPr id="8" name="Content Placeholder 7" descr="DSC02188.JPG"/>
          <p:cNvPicPr>
            <a:picLocks noGrp="1" noChangeAspect="1"/>
          </p:cNvPicPr>
          <p:nvPr>
            <p:ph idx="1"/>
          </p:nvPr>
        </p:nvPicPr>
        <p:blipFill>
          <a:blip r:embed="rId2" cstate="print"/>
          <a:stretch>
            <a:fillRect/>
          </a:stretch>
        </p:blipFill>
        <p:spPr>
          <a:xfrm>
            <a:off x="251521" y="1052736"/>
            <a:ext cx="4128458" cy="3096344"/>
          </a:xfrm>
        </p:spPr>
      </p:pic>
      <p:pic>
        <p:nvPicPr>
          <p:cNvPr id="9" name="Picture 8" descr="DSC02195.JPG"/>
          <p:cNvPicPr>
            <a:picLocks noChangeAspect="1"/>
          </p:cNvPicPr>
          <p:nvPr/>
        </p:nvPicPr>
        <p:blipFill>
          <a:blip r:embed="rId3" cstate="print"/>
          <a:stretch>
            <a:fillRect/>
          </a:stretch>
        </p:blipFill>
        <p:spPr>
          <a:xfrm>
            <a:off x="4644008" y="1052736"/>
            <a:ext cx="4117386" cy="54898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99992" y="836712"/>
            <a:ext cx="3677273" cy="1938992"/>
          </a:xfrm>
          <a:prstGeom prst="rect">
            <a:avLst/>
          </a:prstGeom>
          <a:noFill/>
        </p:spPr>
        <p:txBody>
          <a:bodyPr wrap="square" rtlCol="0">
            <a:spAutoFit/>
          </a:bodyPr>
          <a:lstStyle/>
          <a:p>
            <a:r>
              <a:rPr lang="en-GB" sz="2400" dirty="0">
                <a:latin typeface="SassoonCRInfant" pitchFamily="2" charset="0"/>
              </a:rPr>
              <a:t>Weaselling is the squeezing</a:t>
            </a:r>
          </a:p>
          <a:p>
            <a:r>
              <a:rPr lang="en-GB" sz="2400" dirty="0">
                <a:latin typeface="SassoonCRInfant" pitchFamily="2" charset="0"/>
              </a:rPr>
              <a:t> through holes and gaps in </a:t>
            </a:r>
          </a:p>
          <a:p>
            <a:r>
              <a:rPr lang="en-GB" sz="2400" dirty="0">
                <a:latin typeface="SassoonCRInfant" pitchFamily="2" charset="0"/>
              </a:rPr>
              <a:t>the rocks.</a:t>
            </a:r>
          </a:p>
        </p:txBody>
      </p:sp>
      <p:pic>
        <p:nvPicPr>
          <p:cNvPr id="5122" name="Picture 2" descr="C:\Users\00SLake\OneDrive - tavistock-pri.devon.sch.uk\Pictures\Dartmoor residential 2023\IMG_20230322_132106.jpg"/>
          <p:cNvPicPr>
            <a:picLocks noChangeAspect="1" noChangeArrowheads="1"/>
          </p:cNvPicPr>
          <p:nvPr/>
        </p:nvPicPr>
        <p:blipFill>
          <a:blip r:embed="rId2" cstate="print"/>
          <a:srcRect/>
          <a:stretch>
            <a:fillRect/>
          </a:stretch>
        </p:blipFill>
        <p:spPr bwMode="auto">
          <a:xfrm>
            <a:off x="467544" y="908719"/>
            <a:ext cx="3744416" cy="4992555"/>
          </a:xfrm>
          <a:prstGeom prst="rect">
            <a:avLst/>
          </a:prstGeom>
          <a:noFill/>
        </p:spPr>
      </p:pic>
      <p:pic>
        <p:nvPicPr>
          <p:cNvPr id="5124" name="Picture 4" descr="C:\Users\00SLake\OneDrive - tavistock-pri.devon.sch.uk\Pictures\Dartmoor residential 2023\IMG_20230322_133330.jpg"/>
          <p:cNvPicPr>
            <a:picLocks noChangeAspect="1" noChangeArrowheads="1"/>
          </p:cNvPicPr>
          <p:nvPr/>
        </p:nvPicPr>
        <p:blipFill>
          <a:blip r:embed="rId3" cstate="print"/>
          <a:srcRect/>
          <a:stretch>
            <a:fillRect/>
          </a:stretch>
        </p:blipFill>
        <p:spPr bwMode="auto">
          <a:xfrm>
            <a:off x="4355976" y="3068960"/>
            <a:ext cx="4540352" cy="34052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a:latin typeface="SassoonCRInfant" pitchFamily="2" charset="0"/>
              </a:rPr>
              <a:t>Evening fun…</a:t>
            </a:r>
          </a:p>
        </p:txBody>
      </p:sp>
      <p:pic>
        <p:nvPicPr>
          <p:cNvPr id="4" name="Content Placeholder 3" descr="DSCF1473.JPG"/>
          <p:cNvPicPr>
            <a:picLocks noGrp="1" noChangeAspect="1"/>
          </p:cNvPicPr>
          <p:nvPr>
            <p:ph idx="1"/>
          </p:nvPr>
        </p:nvPicPr>
        <p:blipFill>
          <a:blip r:embed="rId2" cstate="print"/>
          <a:stretch>
            <a:fillRect/>
          </a:stretch>
        </p:blipFill>
        <p:spPr>
          <a:xfrm>
            <a:off x="539552" y="1340768"/>
            <a:ext cx="4032448" cy="5376598"/>
          </a:xfrm>
        </p:spPr>
      </p:pic>
      <p:pic>
        <p:nvPicPr>
          <p:cNvPr id="6" name="Picture 5" descr="DSCF1474.JPG"/>
          <p:cNvPicPr>
            <a:picLocks noChangeAspect="1"/>
          </p:cNvPicPr>
          <p:nvPr/>
        </p:nvPicPr>
        <p:blipFill>
          <a:blip r:embed="rId3" cstate="print"/>
          <a:stretch>
            <a:fillRect/>
          </a:stretch>
        </p:blipFill>
        <p:spPr>
          <a:xfrm>
            <a:off x="4788024" y="1988840"/>
            <a:ext cx="3851920" cy="28889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a:latin typeface="SassoonCRInfant" pitchFamily="2" charset="0"/>
              </a:rPr>
              <a:t>And down time…</a:t>
            </a:r>
          </a:p>
        </p:txBody>
      </p:sp>
      <p:pic>
        <p:nvPicPr>
          <p:cNvPr id="7" name="Picture 6" descr="DSCF1434.JPG"/>
          <p:cNvPicPr>
            <a:picLocks noChangeAspect="1"/>
          </p:cNvPicPr>
          <p:nvPr/>
        </p:nvPicPr>
        <p:blipFill>
          <a:blip r:embed="rId2" cstate="print"/>
          <a:stretch>
            <a:fillRect/>
          </a:stretch>
        </p:blipFill>
        <p:spPr>
          <a:xfrm>
            <a:off x="3779912" y="2780928"/>
            <a:ext cx="5148064" cy="3861048"/>
          </a:xfrm>
          <a:prstGeom prst="rect">
            <a:avLst/>
          </a:prstGeom>
        </p:spPr>
      </p:pic>
      <p:pic>
        <p:nvPicPr>
          <p:cNvPr id="4" name="Content Placeholder 3" descr="DSCF1428.JPG"/>
          <p:cNvPicPr>
            <a:picLocks noGrp="1" noChangeAspect="1"/>
          </p:cNvPicPr>
          <p:nvPr>
            <p:ph idx="1"/>
          </p:nvPr>
        </p:nvPicPr>
        <p:blipFill>
          <a:blip r:embed="rId3" cstate="print"/>
          <a:stretch>
            <a:fillRect/>
          </a:stretch>
        </p:blipFill>
        <p:spPr>
          <a:xfrm>
            <a:off x="611560" y="1484784"/>
            <a:ext cx="3953413" cy="296506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2962672" cy="5721499"/>
          </a:xfrm>
        </p:spPr>
        <p:txBody>
          <a:bodyPr>
            <a:normAutofit lnSpcReduction="10000"/>
          </a:bodyPr>
          <a:lstStyle/>
          <a:p>
            <a:r>
              <a:rPr lang="en-US" dirty="0" smtClean="0"/>
              <a:t>Please do not pack snacks! </a:t>
            </a:r>
          </a:p>
          <a:p>
            <a:r>
              <a:rPr lang="en-US" dirty="0" smtClean="0"/>
              <a:t>We have children with allergies.</a:t>
            </a:r>
          </a:p>
          <a:p>
            <a:r>
              <a:rPr lang="en-US" dirty="0" smtClean="0"/>
              <a:t>Also, if children are eating without our knowledge there is a risk of choking. </a:t>
            </a:r>
            <a:endParaRPr lang="en-GB" dirty="0"/>
          </a:p>
        </p:txBody>
      </p:sp>
      <p:pic>
        <p:nvPicPr>
          <p:cNvPr id="32770" name="Picture 2" descr="C:\Users\00SLake\OneDrive - tavistock-pri.devon.sch.uk\Pictures\Dartmoor residential 2023\IMG_20230322_170552.jpg"/>
          <p:cNvPicPr>
            <a:picLocks noChangeAspect="1" noChangeArrowheads="1"/>
          </p:cNvPicPr>
          <p:nvPr/>
        </p:nvPicPr>
        <p:blipFill>
          <a:blip r:embed="rId2" cstate="print"/>
          <a:srcRect/>
          <a:stretch>
            <a:fillRect/>
          </a:stretch>
        </p:blipFill>
        <p:spPr bwMode="auto">
          <a:xfrm>
            <a:off x="3707904" y="476672"/>
            <a:ext cx="4478538" cy="597138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Grounds</a:t>
            </a:r>
          </a:p>
        </p:txBody>
      </p:sp>
      <p:pic>
        <p:nvPicPr>
          <p:cNvPr id="8" name="Content Placeholder 7" descr="back view.jpg"/>
          <p:cNvPicPr>
            <a:picLocks noGrp="1" noChangeAspect="1"/>
          </p:cNvPicPr>
          <p:nvPr>
            <p:ph idx="1"/>
          </p:nvPr>
        </p:nvPicPr>
        <p:blipFill>
          <a:blip r:embed="rId2" cstate="print"/>
          <a:stretch>
            <a:fillRect/>
          </a:stretch>
        </p:blipFill>
        <p:spPr>
          <a:xfrm>
            <a:off x="807205" y="1340768"/>
            <a:ext cx="3917195" cy="2624521"/>
          </a:xfrm>
        </p:spPr>
      </p:pic>
      <p:pic>
        <p:nvPicPr>
          <p:cNvPr id="9" name="Picture 8" descr="grounds front.jpg"/>
          <p:cNvPicPr>
            <a:picLocks noChangeAspect="1"/>
          </p:cNvPicPr>
          <p:nvPr/>
        </p:nvPicPr>
        <p:blipFill>
          <a:blip r:embed="rId3" cstate="print"/>
          <a:stretch>
            <a:fillRect/>
          </a:stretch>
        </p:blipFill>
        <p:spPr>
          <a:xfrm>
            <a:off x="4932040" y="3861048"/>
            <a:ext cx="3649588" cy="2737191"/>
          </a:xfrm>
          <a:prstGeom prst="rect">
            <a:avLst/>
          </a:prstGeom>
        </p:spPr>
      </p:pic>
      <p:sp>
        <p:nvSpPr>
          <p:cNvPr id="10" name="TextBox 9"/>
          <p:cNvSpPr txBox="1"/>
          <p:nvPr/>
        </p:nvSpPr>
        <p:spPr>
          <a:xfrm>
            <a:off x="5508104" y="1412776"/>
            <a:ext cx="2808312"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There is a large fenced area to the back perfect for playing hide and seek and will be used for part of the orienteering exercise on the </a:t>
            </a:r>
            <a:r>
              <a:rPr lang="en-GB" dirty="0" smtClean="0"/>
              <a:t>Friday morning</a:t>
            </a:r>
            <a:r>
              <a:rPr lang="en-GB" dirty="0"/>
              <a:t>.</a:t>
            </a:r>
          </a:p>
        </p:txBody>
      </p:sp>
      <p:sp>
        <p:nvSpPr>
          <p:cNvPr id="11" name="TextBox 10"/>
          <p:cNvSpPr txBox="1"/>
          <p:nvPr/>
        </p:nvSpPr>
        <p:spPr>
          <a:xfrm>
            <a:off x="611560" y="4509120"/>
            <a:ext cx="3744416" cy="1477328"/>
          </a:xfrm>
          <a:prstGeom prst="rect">
            <a:avLst/>
          </a:prstGeom>
          <a:noFill/>
        </p:spPr>
        <p:txBody>
          <a:bodyPr wrap="square" rtlCol="0">
            <a:spAutoFit/>
          </a:bodyPr>
          <a:lstStyle/>
          <a:p>
            <a:r>
              <a:rPr lang="en-GB" dirty="0"/>
              <a:t>To the front of the property there are picnic benches and a large camp fire spot where the children and staff can roast marshmallow, sing songs and try some more adventurous cooking!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wooded area.</a:t>
            </a:r>
          </a:p>
        </p:txBody>
      </p:sp>
      <p:pic>
        <p:nvPicPr>
          <p:cNvPr id="4" name="Content Placeholder 3" descr="wood area.jpg"/>
          <p:cNvPicPr>
            <a:picLocks noGrp="1" noChangeAspect="1"/>
          </p:cNvPicPr>
          <p:nvPr>
            <p:ph idx="1"/>
          </p:nvPr>
        </p:nvPicPr>
        <p:blipFill>
          <a:blip r:embed="rId2" cstate="print"/>
          <a:stretch>
            <a:fillRect/>
          </a:stretch>
        </p:blipFill>
        <p:spPr>
          <a:xfrm>
            <a:off x="467544" y="1412776"/>
            <a:ext cx="4070581" cy="3052936"/>
          </a:xfrm>
        </p:spPr>
      </p:pic>
      <p:sp>
        <p:nvSpPr>
          <p:cNvPr id="5" name="TextBox 4"/>
          <p:cNvSpPr txBox="1"/>
          <p:nvPr/>
        </p:nvSpPr>
        <p:spPr>
          <a:xfrm>
            <a:off x="4932040" y="1484784"/>
            <a:ext cx="3456384" cy="3046988"/>
          </a:xfrm>
          <a:prstGeom prst="rect">
            <a:avLst/>
          </a:prstGeom>
          <a:noFill/>
        </p:spPr>
        <p:txBody>
          <a:bodyPr wrap="square" rtlCol="0">
            <a:spAutoFit/>
          </a:bodyPr>
          <a:lstStyle/>
          <a:p>
            <a:r>
              <a:rPr lang="en-GB" sz="2400" dirty="0"/>
              <a:t>Beyond the grounds at the back of the centre there is an enclosed wooded area in which the children will be playing many of their team building games and the building of dens.</a:t>
            </a:r>
          </a:p>
        </p:txBody>
      </p:sp>
      <p:sp>
        <p:nvSpPr>
          <p:cNvPr id="6" name="TextBox 5"/>
          <p:cNvSpPr txBox="1"/>
          <p:nvPr/>
        </p:nvSpPr>
        <p:spPr>
          <a:xfrm>
            <a:off x="755576" y="5301208"/>
            <a:ext cx="7263009" cy="954107"/>
          </a:xfrm>
          <a:prstGeom prst="rect">
            <a:avLst/>
          </a:prstGeom>
          <a:noFill/>
        </p:spPr>
        <p:txBody>
          <a:bodyPr wrap="square" rtlCol="0">
            <a:spAutoFit/>
          </a:bodyPr>
          <a:lstStyle/>
          <a:p>
            <a:r>
              <a:rPr lang="en-GB" sz="2800" dirty="0"/>
              <a:t>Children will not be allowed in any of these areas without adult supervision.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Inside the centre.</a:t>
            </a:r>
          </a:p>
        </p:txBody>
      </p:sp>
      <p:pic>
        <p:nvPicPr>
          <p:cNvPr id="4" name="Content Placeholder 3" descr="kitchen.jpg"/>
          <p:cNvPicPr>
            <a:picLocks noGrp="1" noChangeAspect="1"/>
          </p:cNvPicPr>
          <p:nvPr>
            <p:ph idx="1"/>
          </p:nvPr>
        </p:nvPicPr>
        <p:blipFill>
          <a:blip r:embed="rId2" cstate="print"/>
          <a:stretch>
            <a:fillRect/>
          </a:stretch>
        </p:blipFill>
        <p:spPr>
          <a:xfrm>
            <a:off x="323528" y="1484784"/>
            <a:ext cx="4286250" cy="2828925"/>
          </a:xfrm>
        </p:spPr>
      </p:pic>
      <p:sp>
        <p:nvSpPr>
          <p:cNvPr id="5" name="TextBox 4"/>
          <p:cNvSpPr txBox="1"/>
          <p:nvPr/>
        </p:nvSpPr>
        <p:spPr>
          <a:xfrm>
            <a:off x="5076056" y="1556792"/>
            <a:ext cx="3456384" cy="1200329"/>
          </a:xfrm>
          <a:prstGeom prst="rect">
            <a:avLst/>
          </a:prstGeom>
          <a:noFill/>
        </p:spPr>
        <p:txBody>
          <a:bodyPr wrap="square" rtlCol="0">
            <a:spAutoFit/>
          </a:bodyPr>
          <a:lstStyle/>
          <a:p>
            <a:r>
              <a:rPr lang="en-GB" dirty="0"/>
              <a:t>There is a kitchen in which a lady called Annie prepares and cooks breakfast and dinner for the children.</a:t>
            </a:r>
          </a:p>
        </p:txBody>
      </p:sp>
      <p:sp>
        <p:nvSpPr>
          <p:cNvPr id="6" name="TextBox 5"/>
          <p:cNvSpPr txBox="1"/>
          <p:nvPr/>
        </p:nvSpPr>
        <p:spPr>
          <a:xfrm>
            <a:off x="5076056" y="2780928"/>
            <a:ext cx="3096344" cy="923330"/>
          </a:xfrm>
          <a:prstGeom prst="rect">
            <a:avLst/>
          </a:prstGeom>
          <a:noFill/>
        </p:spPr>
        <p:txBody>
          <a:bodyPr wrap="square" rtlCol="0">
            <a:spAutoFit/>
          </a:bodyPr>
          <a:lstStyle/>
          <a:p>
            <a:r>
              <a:rPr lang="en-GB" dirty="0"/>
              <a:t>Breakfast is a cooked breakfast of sausages/bacon and egg followed by cereal and toast.</a:t>
            </a:r>
          </a:p>
        </p:txBody>
      </p:sp>
      <p:sp>
        <p:nvSpPr>
          <p:cNvPr id="7" name="TextBox 6"/>
          <p:cNvSpPr txBox="1"/>
          <p:nvPr/>
        </p:nvSpPr>
        <p:spPr>
          <a:xfrm>
            <a:off x="5148064" y="3789040"/>
            <a:ext cx="3168352" cy="923330"/>
          </a:xfrm>
          <a:prstGeom prst="rect">
            <a:avLst/>
          </a:prstGeom>
          <a:noFill/>
        </p:spPr>
        <p:txBody>
          <a:bodyPr wrap="square" rtlCol="0">
            <a:spAutoFit/>
          </a:bodyPr>
          <a:lstStyle/>
          <a:p>
            <a:r>
              <a:rPr lang="en-GB" dirty="0"/>
              <a:t>Dinner is hot and very much to children’s taste, including lots of cake!</a:t>
            </a:r>
          </a:p>
        </p:txBody>
      </p:sp>
      <p:sp>
        <p:nvSpPr>
          <p:cNvPr id="8" name="TextBox 7"/>
          <p:cNvSpPr txBox="1"/>
          <p:nvPr/>
        </p:nvSpPr>
        <p:spPr>
          <a:xfrm>
            <a:off x="611560" y="5013176"/>
            <a:ext cx="7488832" cy="646331"/>
          </a:xfrm>
          <a:prstGeom prst="rect">
            <a:avLst/>
          </a:prstGeom>
          <a:noFill/>
        </p:spPr>
        <p:txBody>
          <a:bodyPr wrap="square" rtlCol="0">
            <a:spAutoFit/>
          </a:bodyPr>
          <a:lstStyle/>
          <a:p>
            <a:r>
              <a:rPr lang="en-GB" dirty="0"/>
              <a:t>After breakfast, the children will have tidying duties and then will prepare their own lunches!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Dormitories.</a:t>
            </a:r>
          </a:p>
        </p:txBody>
      </p:sp>
      <p:pic>
        <p:nvPicPr>
          <p:cNvPr id="4" name="Content Placeholder 3" descr="Dormitories.jpg"/>
          <p:cNvPicPr>
            <a:picLocks noGrp="1" noChangeAspect="1"/>
          </p:cNvPicPr>
          <p:nvPr>
            <p:ph idx="1"/>
          </p:nvPr>
        </p:nvPicPr>
        <p:blipFill>
          <a:blip r:embed="rId2" cstate="print"/>
          <a:stretch>
            <a:fillRect/>
          </a:stretch>
        </p:blipFill>
        <p:spPr>
          <a:xfrm>
            <a:off x="395536" y="1340768"/>
            <a:ext cx="4286250" cy="3000375"/>
          </a:xfrm>
        </p:spPr>
      </p:pic>
      <p:sp>
        <p:nvSpPr>
          <p:cNvPr id="5" name="TextBox 4"/>
          <p:cNvSpPr txBox="1"/>
          <p:nvPr/>
        </p:nvSpPr>
        <p:spPr>
          <a:xfrm>
            <a:off x="5148064" y="1412776"/>
            <a:ext cx="3456384" cy="923330"/>
          </a:xfrm>
          <a:prstGeom prst="rect">
            <a:avLst/>
          </a:prstGeom>
          <a:noFill/>
        </p:spPr>
        <p:txBody>
          <a:bodyPr wrap="square" rtlCol="0">
            <a:spAutoFit/>
          </a:bodyPr>
          <a:lstStyle/>
          <a:p>
            <a:r>
              <a:rPr lang="en-GB" dirty="0"/>
              <a:t>There are 2 dormitories for the children. Upstairs has 22 beds and down stairs has 20 beds.</a:t>
            </a:r>
          </a:p>
        </p:txBody>
      </p:sp>
      <p:sp>
        <p:nvSpPr>
          <p:cNvPr id="6" name="TextBox 5"/>
          <p:cNvSpPr txBox="1"/>
          <p:nvPr/>
        </p:nvSpPr>
        <p:spPr>
          <a:xfrm>
            <a:off x="5220072" y="2708920"/>
            <a:ext cx="3312368" cy="646331"/>
          </a:xfrm>
          <a:prstGeom prst="rect">
            <a:avLst/>
          </a:prstGeom>
          <a:noFill/>
        </p:spPr>
        <p:txBody>
          <a:bodyPr wrap="square" rtlCol="0">
            <a:spAutoFit/>
          </a:bodyPr>
          <a:lstStyle/>
          <a:p>
            <a:r>
              <a:rPr lang="en-GB" dirty="0"/>
              <a:t>There are 3 dormitories for adults, these are all down stairs.</a:t>
            </a:r>
          </a:p>
        </p:txBody>
      </p:sp>
      <p:sp>
        <p:nvSpPr>
          <p:cNvPr id="7" name="TextBox 6"/>
          <p:cNvSpPr txBox="1"/>
          <p:nvPr/>
        </p:nvSpPr>
        <p:spPr>
          <a:xfrm>
            <a:off x="539552" y="4653136"/>
            <a:ext cx="7848872" cy="646331"/>
          </a:xfrm>
          <a:prstGeom prst="rect">
            <a:avLst/>
          </a:prstGeom>
          <a:noFill/>
        </p:spPr>
        <p:txBody>
          <a:bodyPr wrap="square" rtlCol="0">
            <a:spAutoFit/>
          </a:bodyPr>
          <a:lstStyle/>
          <a:p>
            <a:r>
              <a:rPr lang="en-GB" dirty="0"/>
              <a:t>The upstairs dormitory has a toilet and sink in it. There are further toilets down stairs and shower rooms which will be used by the boys.</a:t>
            </a:r>
          </a:p>
        </p:txBody>
      </p:sp>
      <p:sp>
        <p:nvSpPr>
          <p:cNvPr id="8" name="TextBox 7"/>
          <p:cNvSpPr txBox="1"/>
          <p:nvPr/>
        </p:nvSpPr>
        <p:spPr>
          <a:xfrm>
            <a:off x="611560" y="5373216"/>
            <a:ext cx="7344816" cy="646331"/>
          </a:xfrm>
          <a:prstGeom prst="rect">
            <a:avLst/>
          </a:prstGeom>
          <a:noFill/>
        </p:spPr>
        <p:txBody>
          <a:bodyPr wrap="square" rtlCol="0">
            <a:spAutoFit/>
          </a:bodyPr>
          <a:lstStyle/>
          <a:p>
            <a:r>
              <a:rPr lang="en-GB" dirty="0"/>
              <a:t>The downstairs dormitory has it’s own en suite showers and toilets. These dormitories are also next to the staff dormitories.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Shared spaces – common room.</a:t>
            </a:r>
          </a:p>
        </p:txBody>
      </p:sp>
      <p:sp>
        <p:nvSpPr>
          <p:cNvPr id="5" name="TextBox 4"/>
          <p:cNvSpPr txBox="1"/>
          <p:nvPr/>
        </p:nvSpPr>
        <p:spPr>
          <a:xfrm>
            <a:off x="5076056" y="1628800"/>
            <a:ext cx="3312368" cy="1754326"/>
          </a:xfrm>
          <a:prstGeom prst="rect">
            <a:avLst/>
          </a:prstGeom>
          <a:noFill/>
        </p:spPr>
        <p:txBody>
          <a:bodyPr wrap="square" rtlCol="0">
            <a:spAutoFit/>
          </a:bodyPr>
          <a:lstStyle/>
          <a:p>
            <a:r>
              <a:rPr lang="en-GB" dirty="0"/>
              <a:t>There is a large, open common room on the ground floor which has a wood burner in, soft chairs and is also where the children set up tables and benches for eating all their meals.</a:t>
            </a:r>
          </a:p>
        </p:txBody>
      </p:sp>
      <p:sp>
        <p:nvSpPr>
          <p:cNvPr id="6" name="TextBox 5"/>
          <p:cNvSpPr txBox="1"/>
          <p:nvPr/>
        </p:nvSpPr>
        <p:spPr>
          <a:xfrm>
            <a:off x="5148064" y="3573016"/>
            <a:ext cx="3096344" cy="923330"/>
          </a:xfrm>
          <a:prstGeom prst="rect">
            <a:avLst/>
          </a:prstGeom>
          <a:noFill/>
        </p:spPr>
        <p:txBody>
          <a:bodyPr wrap="square" rtlCol="0">
            <a:spAutoFit/>
          </a:bodyPr>
          <a:lstStyle/>
          <a:p>
            <a:r>
              <a:rPr lang="en-GB" dirty="0"/>
              <a:t>There is a stone spiral staircase that leads to the upstairs dormitory.  </a:t>
            </a:r>
          </a:p>
        </p:txBody>
      </p:sp>
      <p:sp>
        <p:nvSpPr>
          <p:cNvPr id="7" name="TextBox 6"/>
          <p:cNvSpPr txBox="1"/>
          <p:nvPr/>
        </p:nvSpPr>
        <p:spPr>
          <a:xfrm>
            <a:off x="899592" y="4941168"/>
            <a:ext cx="7416824" cy="1200329"/>
          </a:xfrm>
          <a:prstGeom prst="rect">
            <a:avLst/>
          </a:prstGeom>
          <a:noFill/>
        </p:spPr>
        <p:txBody>
          <a:bodyPr wrap="square" rtlCol="0">
            <a:spAutoFit/>
          </a:bodyPr>
          <a:lstStyle/>
          <a:p>
            <a:r>
              <a:rPr lang="en-GB" sz="2400" b="1" dirty="0"/>
              <a:t>All doors are alarmed . Certain doors cannot be locked, however if they were to be opened then this would set off a loud alarm!</a:t>
            </a:r>
          </a:p>
        </p:txBody>
      </p:sp>
      <p:pic>
        <p:nvPicPr>
          <p:cNvPr id="9" name="Content Placeholder 8" descr="DSCF2739.JPG"/>
          <p:cNvPicPr>
            <a:picLocks noGrp="1" noChangeAspect="1"/>
          </p:cNvPicPr>
          <p:nvPr>
            <p:ph idx="1"/>
          </p:nvPr>
        </p:nvPicPr>
        <p:blipFill>
          <a:blip r:embed="rId2" cstate="print"/>
          <a:stretch>
            <a:fillRect/>
          </a:stretch>
        </p:blipFill>
        <p:spPr>
          <a:xfrm>
            <a:off x="683568" y="1556792"/>
            <a:ext cx="4425104" cy="33034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384"/>
            <a:ext cx="8229600" cy="854968"/>
          </a:xfrm>
        </p:spPr>
        <p:txBody>
          <a:bodyPr/>
          <a:lstStyle/>
          <a:p>
            <a:r>
              <a:rPr lang="en-GB" dirty="0"/>
              <a:t>Daily routine and activities.</a:t>
            </a:r>
          </a:p>
        </p:txBody>
      </p:sp>
      <p:graphicFrame>
        <p:nvGraphicFramePr>
          <p:cNvPr id="4" name="Table 3"/>
          <p:cNvGraphicFramePr>
            <a:graphicFrameLocks noGrp="1"/>
          </p:cNvGraphicFramePr>
          <p:nvPr>
            <p:extLst>
              <p:ext uri="{D42A27DB-BD31-4B8C-83A1-F6EECF244321}">
                <p14:modId xmlns:p14="http://schemas.microsoft.com/office/powerpoint/2010/main" xmlns="" val="1200062759"/>
              </p:ext>
            </p:extLst>
          </p:nvPr>
        </p:nvGraphicFramePr>
        <p:xfrm>
          <a:off x="539552" y="764704"/>
          <a:ext cx="8208912" cy="5623552"/>
        </p:xfrm>
        <a:graphic>
          <a:graphicData uri="http://schemas.openxmlformats.org/drawingml/2006/table">
            <a:tbl>
              <a:tblPr/>
              <a:tblGrid>
                <a:gridCol w="1275293">
                  <a:extLst>
                    <a:ext uri="{9D8B030D-6E8A-4147-A177-3AD203B41FA5}">
                      <a16:colId xmlns:a16="http://schemas.microsoft.com/office/drawing/2014/main" xmlns="" val="20000"/>
                    </a:ext>
                  </a:extLst>
                </a:gridCol>
                <a:gridCol w="1300981">
                  <a:extLst>
                    <a:ext uri="{9D8B030D-6E8A-4147-A177-3AD203B41FA5}">
                      <a16:colId xmlns:a16="http://schemas.microsoft.com/office/drawing/2014/main" xmlns="" val="20001"/>
                    </a:ext>
                  </a:extLst>
                </a:gridCol>
                <a:gridCol w="1755383">
                  <a:extLst>
                    <a:ext uri="{9D8B030D-6E8A-4147-A177-3AD203B41FA5}">
                      <a16:colId xmlns:a16="http://schemas.microsoft.com/office/drawing/2014/main" xmlns="" val="20002"/>
                    </a:ext>
                  </a:extLst>
                </a:gridCol>
                <a:gridCol w="1300981">
                  <a:extLst>
                    <a:ext uri="{9D8B030D-6E8A-4147-A177-3AD203B41FA5}">
                      <a16:colId xmlns:a16="http://schemas.microsoft.com/office/drawing/2014/main" xmlns="" val="20003"/>
                    </a:ext>
                  </a:extLst>
                </a:gridCol>
                <a:gridCol w="1300981">
                  <a:extLst>
                    <a:ext uri="{9D8B030D-6E8A-4147-A177-3AD203B41FA5}">
                      <a16:colId xmlns:a16="http://schemas.microsoft.com/office/drawing/2014/main" xmlns="" val="20004"/>
                    </a:ext>
                  </a:extLst>
                </a:gridCol>
                <a:gridCol w="1275293">
                  <a:extLst>
                    <a:ext uri="{9D8B030D-6E8A-4147-A177-3AD203B41FA5}">
                      <a16:colId xmlns:a16="http://schemas.microsoft.com/office/drawing/2014/main" xmlns="" val="20005"/>
                    </a:ext>
                  </a:extLst>
                </a:gridCol>
              </a:tblGrid>
              <a:tr h="275134">
                <a:tc gridSpan="6">
                  <a:txBody>
                    <a:bodyPr/>
                    <a:lstStyle/>
                    <a:p>
                      <a:pPr algn="ctr">
                        <a:lnSpc>
                          <a:spcPct val="115000"/>
                        </a:lnSpc>
                        <a:spcAft>
                          <a:spcPts val="0"/>
                        </a:spcAft>
                      </a:pPr>
                      <a:r>
                        <a:rPr lang="en-GB" sz="1400" b="1" dirty="0">
                          <a:latin typeface="Comic Sans MS" pitchFamily="66" charset="0"/>
                          <a:ea typeface="Calibri"/>
                          <a:cs typeface="Times New Roman"/>
                        </a:rPr>
                        <a:t>Wednesday</a:t>
                      </a:r>
                      <a:endParaRPr lang="en-GB" sz="1400" dirty="0">
                        <a:latin typeface="Comic Sans MS" pitchFamily="66" charset="0"/>
                        <a:ea typeface="Calibri"/>
                        <a:cs typeface="Times New Roman"/>
                      </a:endParaRP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300930">
                <a:tc>
                  <a:txBody>
                    <a:bodyPr/>
                    <a:lstStyle/>
                    <a:p>
                      <a:pPr>
                        <a:lnSpc>
                          <a:spcPct val="115000"/>
                        </a:lnSpc>
                        <a:spcAft>
                          <a:spcPts val="0"/>
                        </a:spcAft>
                      </a:pPr>
                      <a:r>
                        <a:rPr lang="en-GB" sz="1200" b="1">
                          <a:latin typeface="Comic Sans MS" pitchFamily="66" charset="0"/>
                          <a:ea typeface="Calibri"/>
                          <a:cs typeface="Times New Roman"/>
                        </a:rPr>
                        <a:t>10.15- 12.00</a:t>
                      </a:r>
                      <a:endParaRPr lang="en-GB" sz="1200">
                        <a:latin typeface="Comic Sans MS" pitchFamily="66" charset="0"/>
                        <a:ea typeface="Calibri"/>
                        <a:cs typeface="Times New Roman"/>
                      </a:endParaRP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latin typeface="Comic Sans MS" pitchFamily="66" charset="0"/>
                          <a:ea typeface="Calibri"/>
                          <a:cs typeface="Times New Roman"/>
                        </a:rPr>
                        <a:t>12.00-1.00pm</a:t>
                      </a:r>
                      <a:endParaRPr lang="en-GB" sz="1200">
                        <a:latin typeface="Comic Sans MS" pitchFamily="66" charset="0"/>
                        <a:ea typeface="Calibri"/>
                        <a:cs typeface="Times New Roman"/>
                      </a:endParaRP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latin typeface="Comic Sans MS" pitchFamily="66" charset="0"/>
                          <a:ea typeface="Calibri"/>
                          <a:cs typeface="Times New Roman"/>
                        </a:rPr>
                        <a:t>1.00- 5.00pm</a:t>
                      </a:r>
                      <a:endParaRPr lang="en-GB" sz="1200" dirty="0">
                        <a:latin typeface="Comic Sans MS" pitchFamily="66" charset="0"/>
                        <a:ea typeface="Calibri"/>
                        <a:cs typeface="Times New Roman"/>
                      </a:endParaRP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latin typeface="Comic Sans MS" pitchFamily="66" charset="0"/>
                          <a:ea typeface="Calibri"/>
                          <a:cs typeface="Times New Roman"/>
                        </a:rPr>
                        <a:t>5.00-5.30pm</a:t>
                      </a:r>
                      <a:endParaRPr lang="en-GB" sz="1200">
                        <a:latin typeface="Comic Sans MS" pitchFamily="66" charset="0"/>
                        <a:ea typeface="Calibri"/>
                        <a:cs typeface="Times New Roman"/>
                      </a:endParaRP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latin typeface="Comic Sans MS" pitchFamily="66" charset="0"/>
                          <a:ea typeface="Calibri"/>
                          <a:cs typeface="Times New Roman"/>
                        </a:rPr>
                        <a:t>5.30- 6.30pm</a:t>
                      </a:r>
                      <a:endParaRPr lang="en-GB" sz="1200">
                        <a:latin typeface="Comic Sans MS" pitchFamily="66" charset="0"/>
                        <a:ea typeface="Calibri"/>
                        <a:cs typeface="Times New Roman"/>
                      </a:endParaRP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latin typeface="Comic Sans MS" pitchFamily="66" charset="0"/>
                          <a:ea typeface="Calibri"/>
                          <a:cs typeface="Times New Roman"/>
                        </a:rPr>
                        <a:t>7ish-9pm</a:t>
                      </a:r>
                      <a:endParaRPr lang="en-GB" sz="1200">
                        <a:latin typeface="Comic Sans MS" pitchFamily="66" charset="0"/>
                        <a:ea typeface="Calibri"/>
                        <a:cs typeface="Times New Roman"/>
                      </a:endParaRP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186021">
                <a:tc>
                  <a:txBody>
                    <a:bodyPr/>
                    <a:lstStyle/>
                    <a:p>
                      <a:pPr>
                        <a:lnSpc>
                          <a:spcPct val="115000"/>
                        </a:lnSpc>
                        <a:spcAft>
                          <a:spcPts val="0"/>
                        </a:spcAft>
                      </a:pPr>
                      <a:r>
                        <a:rPr lang="en-GB" sz="1200" b="1" u="sng" dirty="0">
                          <a:latin typeface="Comic Sans MS" pitchFamily="66" charset="0"/>
                          <a:ea typeface="Calibri"/>
                          <a:cs typeface="Times New Roman"/>
                        </a:rPr>
                        <a:t>Arrival </a:t>
                      </a:r>
                      <a:r>
                        <a:rPr lang="en-GB" sz="1200" dirty="0">
                          <a:latin typeface="Comic Sans MS" pitchFamily="66" charset="0"/>
                          <a:ea typeface="Calibri"/>
                          <a:cs typeface="Times New Roman"/>
                        </a:rPr>
                        <a:t>and kitting out of children with waterproofs etc. Allocate slots in boot room. Safety talk and fire drill led by leaders at the centre. Children shown to dormitories and given time to settle in, followed by tour around building and grounds. Rules will be established. Talk about boundaries in and out.</a:t>
                      </a: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u="sng" dirty="0">
                          <a:latin typeface="Comic Sans MS" pitchFamily="66" charset="0"/>
                          <a:ea typeface="Calibri"/>
                          <a:cs typeface="Times New Roman"/>
                        </a:rPr>
                        <a:t>Lunch:</a:t>
                      </a:r>
                      <a:endParaRPr lang="en-GB" sz="1200" dirty="0">
                        <a:latin typeface="Comic Sans MS" pitchFamily="66" charset="0"/>
                        <a:ea typeface="Calibri"/>
                        <a:cs typeface="Times New Roman"/>
                      </a:endParaRPr>
                    </a:p>
                    <a:p>
                      <a:pPr>
                        <a:lnSpc>
                          <a:spcPct val="115000"/>
                        </a:lnSpc>
                        <a:spcAft>
                          <a:spcPts val="0"/>
                        </a:spcAft>
                      </a:pPr>
                      <a:r>
                        <a:rPr lang="en-GB" sz="1200" u="sng" dirty="0">
                          <a:solidFill>
                            <a:srgbClr val="FF0000"/>
                          </a:solidFill>
                          <a:latin typeface="Comic Sans MS" pitchFamily="66" charset="0"/>
                          <a:ea typeface="Calibri"/>
                          <a:cs typeface="Times New Roman"/>
                        </a:rPr>
                        <a:t>Children bring own packed lunch for first day</a:t>
                      </a:r>
                      <a:r>
                        <a:rPr lang="en-GB" sz="1200" u="sng" dirty="0">
                          <a:latin typeface="Comic Sans MS" pitchFamily="66" charset="0"/>
                          <a:ea typeface="Calibri"/>
                          <a:cs typeface="Times New Roman"/>
                        </a:rPr>
                        <a:t>.</a:t>
                      </a:r>
                      <a:endParaRPr lang="en-GB" sz="1200" dirty="0">
                        <a:latin typeface="Comic Sans MS" pitchFamily="66" charset="0"/>
                        <a:ea typeface="Calibri"/>
                        <a:cs typeface="Times New Roman"/>
                      </a:endParaRPr>
                    </a:p>
                    <a:p>
                      <a:pPr>
                        <a:lnSpc>
                          <a:spcPct val="115000"/>
                        </a:lnSpc>
                        <a:spcAft>
                          <a:spcPts val="0"/>
                        </a:spcAft>
                      </a:pPr>
                      <a:r>
                        <a:rPr lang="en-GB" sz="1200" dirty="0">
                          <a:latin typeface="Comic Sans MS" pitchFamily="66" charset="0"/>
                          <a:ea typeface="Calibri"/>
                          <a:cs typeface="Times New Roman"/>
                        </a:rPr>
                        <a:t>Children are expected to take responsibility of setting tables and clearing up after meals.</a:t>
                      </a:r>
                    </a:p>
                    <a:p>
                      <a:pPr>
                        <a:lnSpc>
                          <a:spcPct val="115000"/>
                        </a:lnSpc>
                        <a:spcAft>
                          <a:spcPts val="0"/>
                        </a:spcAft>
                      </a:pPr>
                      <a:r>
                        <a:rPr lang="en-GB" sz="1200" dirty="0">
                          <a:latin typeface="Comic Sans MS" pitchFamily="66" charset="0"/>
                          <a:ea typeface="Calibri"/>
                          <a:cs typeface="Times New Roman"/>
                        </a:rPr>
                        <a:t>Expectations of meal time behaviour made explicit and reinforced constantly.</a:t>
                      </a:r>
                    </a:p>
                    <a:p>
                      <a:pPr>
                        <a:lnSpc>
                          <a:spcPct val="115000"/>
                        </a:lnSpc>
                        <a:spcAft>
                          <a:spcPts val="0"/>
                        </a:spcAft>
                      </a:pPr>
                      <a:r>
                        <a:rPr lang="en-GB" sz="1200" dirty="0">
                          <a:latin typeface="Comic Sans MS" pitchFamily="66" charset="0"/>
                          <a:ea typeface="Calibri"/>
                          <a:cs typeface="Times New Roman"/>
                        </a:rPr>
                        <a:t>Down time in common room or games outside whilst 2 adults prepare afternoon activities.</a:t>
                      </a: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u="sng" dirty="0">
                          <a:latin typeface="Comic Sans MS" pitchFamily="66" charset="0"/>
                          <a:ea typeface="Calibri"/>
                          <a:cs typeface="Times New Roman"/>
                        </a:rPr>
                        <a:t>Activities led by TPS staff:</a:t>
                      </a:r>
                      <a:endParaRPr lang="en-GB" sz="1200" dirty="0">
                        <a:latin typeface="Comic Sans MS" pitchFamily="66" charset="0"/>
                        <a:ea typeface="Calibri"/>
                        <a:cs typeface="Times New Roman"/>
                      </a:endParaRPr>
                    </a:p>
                    <a:p>
                      <a:pPr>
                        <a:lnSpc>
                          <a:spcPct val="115000"/>
                        </a:lnSpc>
                        <a:spcAft>
                          <a:spcPts val="0"/>
                        </a:spcAft>
                      </a:pPr>
                      <a:r>
                        <a:rPr lang="en-GB" sz="1200" dirty="0">
                          <a:latin typeface="Comic Sans MS" pitchFamily="66" charset="0"/>
                          <a:ea typeface="Calibri"/>
                          <a:cs typeface="Times New Roman"/>
                        </a:rPr>
                        <a:t>Team building games: each game is led by an adult.</a:t>
                      </a:r>
                    </a:p>
                    <a:p>
                      <a:pPr>
                        <a:lnSpc>
                          <a:spcPct val="115000"/>
                        </a:lnSpc>
                        <a:spcAft>
                          <a:spcPts val="0"/>
                        </a:spcAft>
                      </a:pPr>
                      <a:r>
                        <a:rPr lang="en-GB" sz="1200" dirty="0">
                          <a:latin typeface="Comic Sans MS" pitchFamily="66" charset="0"/>
                          <a:ea typeface="Calibri"/>
                          <a:cs typeface="Times New Roman"/>
                        </a:rPr>
                        <a:t>4 activities are rotated.</a:t>
                      </a:r>
                    </a:p>
                    <a:p>
                      <a:pPr marL="342900" lvl="0" indent="-342900">
                        <a:lnSpc>
                          <a:spcPct val="115000"/>
                        </a:lnSpc>
                        <a:spcAft>
                          <a:spcPts val="0"/>
                        </a:spcAft>
                        <a:buFont typeface="+mj-lt"/>
                        <a:buAutoNum type="arabicPeriod"/>
                      </a:pPr>
                      <a:r>
                        <a:rPr lang="en-GB" sz="1200" dirty="0">
                          <a:latin typeface="Comic Sans MS" pitchFamily="66" charset="0"/>
                          <a:ea typeface="Calibri"/>
                          <a:cs typeface="Times New Roman"/>
                        </a:rPr>
                        <a:t>Ground sheet folding.</a:t>
                      </a:r>
                    </a:p>
                    <a:p>
                      <a:pPr marL="342900" lvl="0" indent="-342900">
                        <a:lnSpc>
                          <a:spcPct val="115000"/>
                        </a:lnSpc>
                        <a:spcAft>
                          <a:spcPts val="0"/>
                        </a:spcAft>
                        <a:buFont typeface="+mj-lt"/>
                        <a:buAutoNum type="arabicPeriod"/>
                      </a:pPr>
                      <a:r>
                        <a:rPr lang="en-GB" sz="1200" dirty="0">
                          <a:latin typeface="Comic Sans MS" pitchFamily="66" charset="0"/>
                          <a:ea typeface="Calibri"/>
                          <a:cs typeface="Times New Roman"/>
                        </a:rPr>
                        <a:t>Stepping stones and water.</a:t>
                      </a:r>
                    </a:p>
                    <a:p>
                      <a:pPr marL="342900" lvl="0" indent="-342900">
                        <a:lnSpc>
                          <a:spcPct val="115000"/>
                        </a:lnSpc>
                        <a:spcAft>
                          <a:spcPts val="0"/>
                        </a:spcAft>
                        <a:buFont typeface="+mj-lt"/>
                        <a:buAutoNum type="arabicPeriod"/>
                      </a:pPr>
                      <a:r>
                        <a:rPr lang="en-GB" sz="1200" dirty="0">
                          <a:latin typeface="Comic Sans MS" pitchFamily="66" charset="0"/>
                          <a:ea typeface="Calibri"/>
                          <a:cs typeface="Times New Roman"/>
                        </a:rPr>
                        <a:t>Shepherd and sheep.</a:t>
                      </a:r>
                    </a:p>
                    <a:p>
                      <a:pPr marL="342900" lvl="0" indent="-342900">
                        <a:lnSpc>
                          <a:spcPct val="115000"/>
                        </a:lnSpc>
                        <a:spcAft>
                          <a:spcPts val="0"/>
                        </a:spcAft>
                        <a:buFont typeface="+mj-lt"/>
                        <a:buAutoNum type="arabicPeriod"/>
                      </a:pPr>
                      <a:r>
                        <a:rPr lang="en-GB" sz="1200" dirty="0">
                          <a:latin typeface="Comic Sans MS" pitchFamily="66" charset="0"/>
                          <a:ea typeface="Calibri"/>
                          <a:cs typeface="Times New Roman"/>
                        </a:rPr>
                        <a:t>The web.</a:t>
                      </a:r>
                    </a:p>
                    <a:p>
                      <a:pPr>
                        <a:lnSpc>
                          <a:spcPct val="115000"/>
                        </a:lnSpc>
                        <a:spcAft>
                          <a:spcPts val="0"/>
                        </a:spcAft>
                      </a:pPr>
                      <a:r>
                        <a:rPr lang="en-GB" sz="1200" dirty="0">
                          <a:latin typeface="Comic Sans MS" pitchFamily="66" charset="0"/>
                          <a:ea typeface="Calibri"/>
                          <a:cs typeface="Times New Roman"/>
                        </a:rPr>
                        <a:t>Treasure hunt (collect items on list within the grounds and then team create a collage picture within a hoop or on a sheet of paper.)</a:t>
                      </a:r>
                    </a:p>
                    <a:p>
                      <a:pPr>
                        <a:lnSpc>
                          <a:spcPct val="115000"/>
                        </a:lnSpc>
                        <a:spcAft>
                          <a:spcPts val="0"/>
                        </a:spcAft>
                      </a:pPr>
                      <a:r>
                        <a:rPr lang="en-GB" sz="1200" dirty="0">
                          <a:latin typeface="Comic Sans MS" pitchFamily="66" charset="0"/>
                          <a:ea typeface="Calibri"/>
                          <a:cs typeface="Times New Roman"/>
                        </a:rPr>
                        <a:t>Prizes possible</a:t>
                      </a: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u="sng" dirty="0">
                          <a:latin typeface="Comic Sans MS" pitchFamily="66" charset="0"/>
                          <a:ea typeface="Calibri"/>
                          <a:cs typeface="Times New Roman"/>
                        </a:rPr>
                        <a:t>Down Time</a:t>
                      </a:r>
                      <a:endParaRPr lang="en-GB" sz="1200" dirty="0">
                        <a:latin typeface="Comic Sans MS" pitchFamily="66" charset="0"/>
                        <a:ea typeface="Calibri"/>
                        <a:cs typeface="Times New Roman"/>
                      </a:endParaRPr>
                    </a:p>
                    <a:p>
                      <a:pPr>
                        <a:lnSpc>
                          <a:spcPct val="115000"/>
                        </a:lnSpc>
                        <a:spcAft>
                          <a:spcPts val="0"/>
                        </a:spcAft>
                      </a:pPr>
                      <a:r>
                        <a:rPr lang="en-GB" sz="1200" dirty="0">
                          <a:latin typeface="Comic Sans MS" pitchFamily="66" charset="0"/>
                          <a:ea typeface="Calibri"/>
                          <a:cs typeface="Times New Roman"/>
                        </a:rPr>
                        <a:t>Clean up and down time in common room. Games, books, and activities are brought and provided for the children to use.</a:t>
                      </a: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Comic Sans MS" pitchFamily="66" charset="0"/>
                          <a:ea typeface="Calibri"/>
                          <a:cs typeface="Times New Roman"/>
                        </a:rPr>
                        <a:t>Children prepare </a:t>
                      </a:r>
                      <a:r>
                        <a:rPr lang="en-GB" sz="1200" smtClean="0">
                          <a:latin typeface="Comic Sans MS" pitchFamily="66" charset="0"/>
                          <a:ea typeface="Calibri"/>
                          <a:cs typeface="Times New Roman"/>
                        </a:rPr>
                        <a:t>for</a:t>
                      </a:r>
                      <a:r>
                        <a:rPr lang="en-GB" sz="1200" baseline="0" smtClean="0">
                          <a:latin typeface="Comic Sans MS" pitchFamily="66" charset="0"/>
                          <a:ea typeface="Calibri"/>
                          <a:cs typeface="Times New Roman"/>
                        </a:rPr>
                        <a:t> </a:t>
                      </a:r>
                      <a:r>
                        <a:rPr lang="en-GB" sz="1200" smtClean="0">
                          <a:latin typeface="Comic Sans MS" pitchFamily="66" charset="0"/>
                          <a:ea typeface="Calibri"/>
                          <a:cs typeface="Times New Roman"/>
                        </a:rPr>
                        <a:t>eating </a:t>
                      </a:r>
                      <a:r>
                        <a:rPr lang="en-GB" sz="1200" dirty="0">
                          <a:latin typeface="Comic Sans MS" pitchFamily="66" charset="0"/>
                          <a:ea typeface="Calibri"/>
                          <a:cs typeface="Times New Roman"/>
                        </a:rPr>
                        <a:t>and clear up after dinner as per rota groups.</a:t>
                      </a: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latin typeface="Comic Sans MS" pitchFamily="66" charset="0"/>
                          <a:ea typeface="Calibri"/>
                          <a:cs typeface="Times New Roman"/>
                        </a:rPr>
                        <a:t>All children on night walk led by centre staff. Return for story, hot chocolate, brush teeth and bed.</a:t>
                      </a:r>
                    </a:p>
                    <a:p>
                      <a:pPr>
                        <a:lnSpc>
                          <a:spcPct val="115000"/>
                        </a:lnSpc>
                        <a:spcAft>
                          <a:spcPts val="0"/>
                        </a:spcAft>
                      </a:pPr>
                      <a:endParaRPr lang="en-GB" sz="1200" dirty="0">
                        <a:latin typeface="Comic Sans MS" pitchFamily="66" charset="0"/>
                        <a:ea typeface="Calibri"/>
                        <a:cs typeface="Times New Roman"/>
                      </a:endParaRPr>
                    </a:p>
                    <a:p>
                      <a:pPr>
                        <a:lnSpc>
                          <a:spcPct val="115000"/>
                        </a:lnSpc>
                        <a:spcAft>
                          <a:spcPts val="0"/>
                        </a:spcAft>
                      </a:pPr>
                      <a:r>
                        <a:rPr lang="en-GB" sz="1200" dirty="0">
                          <a:latin typeface="Comic Sans MS" pitchFamily="66" charset="0"/>
                          <a:ea typeface="Calibri"/>
                          <a:cs typeface="Times New Roman"/>
                        </a:rPr>
                        <a:t>No movement after 10 pm.</a:t>
                      </a:r>
                    </a:p>
                  </a:txBody>
                  <a:tcPr marL="40568" marR="405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2718739214"/>
              </p:ext>
            </p:extLst>
          </p:nvPr>
        </p:nvGraphicFramePr>
        <p:xfrm>
          <a:off x="180528" y="764704"/>
          <a:ext cx="8855968" cy="5139062"/>
        </p:xfrm>
        <a:graphic>
          <a:graphicData uri="http://schemas.openxmlformats.org/drawingml/2006/table">
            <a:tbl>
              <a:tblPr/>
              <a:tblGrid>
                <a:gridCol w="1079104">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905037">
                  <a:extLst>
                    <a:ext uri="{9D8B030D-6E8A-4147-A177-3AD203B41FA5}">
                      <a16:colId xmlns:a16="http://schemas.microsoft.com/office/drawing/2014/main" xmlns="" val="20004"/>
                    </a:ext>
                  </a:extLst>
                </a:gridCol>
                <a:gridCol w="1050570">
                  <a:extLst>
                    <a:ext uri="{9D8B030D-6E8A-4147-A177-3AD203B41FA5}">
                      <a16:colId xmlns:a16="http://schemas.microsoft.com/office/drawing/2014/main" xmlns="" val="20005"/>
                    </a:ext>
                  </a:extLst>
                </a:gridCol>
                <a:gridCol w="1098279">
                  <a:extLst>
                    <a:ext uri="{9D8B030D-6E8A-4147-A177-3AD203B41FA5}">
                      <a16:colId xmlns:a16="http://schemas.microsoft.com/office/drawing/2014/main" xmlns="" val="20006"/>
                    </a:ext>
                  </a:extLst>
                </a:gridCol>
                <a:gridCol w="1050570">
                  <a:extLst>
                    <a:ext uri="{9D8B030D-6E8A-4147-A177-3AD203B41FA5}">
                      <a16:colId xmlns:a16="http://schemas.microsoft.com/office/drawing/2014/main" xmlns="" val="20007"/>
                    </a:ext>
                  </a:extLst>
                </a:gridCol>
              </a:tblGrid>
              <a:tr h="234458">
                <a:tc gridSpan="8">
                  <a:txBody>
                    <a:bodyPr/>
                    <a:lstStyle/>
                    <a:p>
                      <a:pPr algn="ctr">
                        <a:lnSpc>
                          <a:spcPct val="115000"/>
                        </a:lnSpc>
                        <a:spcAft>
                          <a:spcPts val="0"/>
                        </a:spcAft>
                      </a:pPr>
                      <a:r>
                        <a:rPr lang="en-GB" sz="1600" b="1" dirty="0">
                          <a:latin typeface="Comic Sans MS" pitchFamily="66" charset="0"/>
                          <a:ea typeface="Calibri"/>
                          <a:cs typeface="Times New Roman"/>
                        </a:rPr>
                        <a:t>Thursday</a:t>
                      </a:r>
                      <a:endParaRPr lang="en-GB" sz="1600" dirty="0">
                        <a:latin typeface="Comic Sans MS" pitchFamily="66" charset="0"/>
                        <a:ea typeface="Calibri"/>
                        <a:cs typeface="Times New Roman"/>
                      </a:endParaRP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985400">
                <a:tc>
                  <a:txBody>
                    <a:bodyPr/>
                    <a:lstStyle/>
                    <a:p>
                      <a:pPr>
                        <a:lnSpc>
                          <a:spcPct val="115000"/>
                        </a:lnSpc>
                        <a:spcAft>
                          <a:spcPts val="0"/>
                        </a:spcAft>
                      </a:pPr>
                      <a:r>
                        <a:rPr lang="en-GB" sz="1200" b="1" u="sng">
                          <a:latin typeface="Comic Sans MS" pitchFamily="66" charset="0"/>
                          <a:ea typeface="Calibri"/>
                          <a:cs typeface="Times New Roman"/>
                        </a:rPr>
                        <a:t>Getting up 7.30am</a:t>
                      </a:r>
                      <a:endParaRPr lang="en-GB" sz="1200">
                        <a:latin typeface="Comic Sans MS" pitchFamily="66" charset="0"/>
                        <a:ea typeface="Calibri"/>
                        <a:cs typeface="Times New Roman"/>
                      </a:endParaRP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latin typeface="Comic Sans MS" pitchFamily="66" charset="0"/>
                          <a:ea typeface="Calibri"/>
                          <a:cs typeface="Times New Roman"/>
                        </a:rPr>
                        <a:t>Breakfast 8 – 9 am</a:t>
                      </a:r>
                      <a:endParaRPr lang="en-GB" sz="1200">
                        <a:latin typeface="Comic Sans MS" pitchFamily="66" charset="0"/>
                        <a:ea typeface="Calibri"/>
                        <a:cs typeface="Times New Roman"/>
                      </a:endParaRP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u="sng">
                          <a:latin typeface="Comic Sans MS" pitchFamily="66" charset="0"/>
                          <a:ea typeface="Calibri"/>
                          <a:cs typeface="Times New Roman"/>
                        </a:rPr>
                        <a:t>Morning activities 9.30am – 1.00pm</a:t>
                      </a:r>
                      <a:endParaRPr lang="en-GB" sz="1200">
                        <a:latin typeface="Comic Sans MS" pitchFamily="66" charset="0"/>
                        <a:ea typeface="Calibri"/>
                        <a:cs typeface="Times New Roman"/>
                      </a:endParaRP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u="sng" dirty="0">
                          <a:latin typeface="Comic Sans MS" pitchFamily="66" charset="0"/>
                          <a:ea typeface="Calibri"/>
                          <a:cs typeface="Times New Roman"/>
                        </a:rPr>
                        <a:t>Lunch staggered 12.00 – 2.30 pm</a:t>
                      </a:r>
                      <a:endParaRPr lang="en-GB" sz="1200" dirty="0">
                        <a:latin typeface="Comic Sans MS" pitchFamily="66" charset="0"/>
                        <a:ea typeface="Calibri"/>
                        <a:cs typeface="Times New Roman"/>
                      </a:endParaRP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u="sng" dirty="0">
                          <a:latin typeface="Comic Sans MS" pitchFamily="66" charset="0"/>
                          <a:ea typeface="Calibri"/>
                          <a:cs typeface="Times New Roman"/>
                        </a:rPr>
                        <a:t>Afternoon 1.30 – 5.30 pm</a:t>
                      </a:r>
                      <a:endParaRPr lang="en-GB" sz="1200" dirty="0">
                        <a:latin typeface="Comic Sans MS" pitchFamily="66" charset="0"/>
                        <a:ea typeface="Calibri"/>
                        <a:cs typeface="Times New Roman"/>
                      </a:endParaRP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u="sng">
                          <a:latin typeface="Comic Sans MS" pitchFamily="66" charset="0"/>
                          <a:ea typeface="Calibri"/>
                          <a:cs typeface="Times New Roman"/>
                        </a:rPr>
                        <a:t>Dinner 5.30 – 6.30pm</a:t>
                      </a:r>
                      <a:endParaRPr lang="en-GB" sz="1200">
                        <a:latin typeface="Comic Sans MS" pitchFamily="66" charset="0"/>
                        <a:ea typeface="Calibri"/>
                        <a:cs typeface="Times New Roman"/>
                      </a:endParaRP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u="sng">
                          <a:latin typeface="Comic Sans MS" pitchFamily="66" charset="0"/>
                          <a:ea typeface="Calibri"/>
                          <a:cs typeface="Times New Roman"/>
                        </a:rPr>
                        <a:t>Evening</a:t>
                      </a:r>
                      <a:endParaRPr lang="en-GB" sz="1200">
                        <a:latin typeface="Comic Sans MS" pitchFamily="66" charset="0"/>
                        <a:ea typeface="Calibri"/>
                        <a:cs typeface="Times New Roman"/>
                      </a:endParaRPr>
                    </a:p>
                    <a:p>
                      <a:pPr>
                        <a:lnSpc>
                          <a:spcPct val="115000"/>
                        </a:lnSpc>
                        <a:spcAft>
                          <a:spcPts val="0"/>
                        </a:spcAft>
                      </a:pPr>
                      <a:r>
                        <a:rPr lang="en-GB" sz="1200" b="1" u="sng">
                          <a:latin typeface="Comic Sans MS" pitchFamily="66" charset="0"/>
                          <a:ea typeface="Calibri"/>
                          <a:cs typeface="Times New Roman"/>
                        </a:rPr>
                        <a:t>7 – 9.00pm</a:t>
                      </a:r>
                      <a:endParaRPr lang="en-GB" sz="1200">
                        <a:latin typeface="Comic Sans MS" pitchFamily="66" charset="0"/>
                        <a:ea typeface="Calibri"/>
                        <a:cs typeface="Times New Roman"/>
                      </a:endParaRP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u="sng" dirty="0">
                          <a:latin typeface="Comic Sans MS" pitchFamily="66" charset="0"/>
                          <a:ea typeface="Calibri"/>
                          <a:cs typeface="Times New Roman"/>
                        </a:rPr>
                        <a:t>Bed – 9.00 – 9.30pm</a:t>
                      </a:r>
                      <a:endParaRPr lang="en-GB" sz="1200" dirty="0">
                        <a:latin typeface="Comic Sans MS" pitchFamily="66" charset="0"/>
                        <a:ea typeface="Calibri"/>
                        <a:cs typeface="Times New Roman"/>
                      </a:endParaRP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757603">
                <a:tc>
                  <a:txBody>
                    <a:bodyPr/>
                    <a:lstStyle/>
                    <a:p>
                      <a:pPr>
                        <a:lnSpc>
                          <a:spcPct val="115000"/>
                        </a:lnSpc>
                        <a:spcAft>
                          <a:spcPts val="0"/>
                        </a:spcAft>
                      </a:pPr>
                      <a:r>
                        <a:rPr lang="en-GB" sz="1300">
                          <a:latin typeface="Comic Sans MS" pitchFamily="66" charset="0"/>
                          <a:ea typeface="Calibri"/>
                          <a:cs typeface="Times New Roman"/>
                        </a:rPr>
                        <a:t>Wake children up, wash/shower, dress and come down to set up for breakfast as per rota.</a:t>
                      </a: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Comic Sans MS" pitchFamily="66" charset="0"/>
                          <a:ea typeface="Calibri"/>
                          <a:cs typeface="Times New Roman"/>
                        </a:rPr>
                        <a:t>Children eat, clear up as per rota, make own packed lunch and then clear up again.</a:t>
                      </a: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u="sng" dirty="0">
                          <a:latin typeface="Comic Sans MS" pitchFamily="66" charset="0"/>
                          <a:ea typeface="Calibri"/>
                          <a:cs typeface="Times New Roman"/>
                        </a:rPr>
                        <a:t>Activities led by centre staff:</a:t>
                      </a:r>
                      <a:endParaRPr lang="en-GB" sz="1300" dirty="0">
                        <a:latin typeface="Comic Sans MS" pitchFamily="66" charset="0"/>
                        <a:ea typeface="Calibri"/>
                        <a:cs typeface="Times New Roman"/>
                      </a:endParaRPr>
                    </a:p>
                    <a:p>
                      <a:pPr>
                        <a:lnSpc>
                          <a:spcPct val="115000"/>
                        </a:lnSpc>
                        <a:spcAft>
                          <a:spcPts val="0"/>
                        </a:spcAft>
                      </a:pPr>
                      <a:r>
                        <a:rPr lang="en-GB" sz="1300" dirty="0">
                          <a:latin typeface="Comic Sans MS" pitchFamily="66" charset="0"/>
                          <a:ea typeface="Calibri"/>
                          <a:cs typeface="Times New Roman"/>
                        </a:rPr>
                        <a:t>Weaselling with off site.</a:t>
                      </a: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Comic Sans MS" pitchFamily="66" charset="0"/>
                          <a:ea typeface="Calibri"/>
                          <a:cs typeface="Times New Roman"/>
                        </a:rPr>
                        <a:t>Weather depending, children to have lunch in grounds followed by time to play and relax with friends. (Timing depends on return of first weaselling group. 2</a:t>
                      </a:r>
                      <a:r>
                        <a:rPr lang="en-GB" sz="1300" baseline="30000">
                          <a:latin typeface="Comic Sans MS" pitchFamily="66" charset="0"/>
                          <a:ea typeface="Calibri"/>
                          <a:cs typeface="Times New Roman"/>
                        </a:rPr>
                        <a:t>nd</a:t>
                      </a:r>
                      <a:r>
                        <a:rPr lang="en-GB" sz="1300">
                          <a:latin typeface="Comic Sans MS" pitchFamily="66" charset="0"/>
                          <a:ea typeface="Calibri"/>
                          <a:cs typeface="Times New Roman"/>
                        </a:rPr>
                        <a:t> group needs to be fed and ready to set off on return of first group. First group then has lunch)</a:t>
                      </a: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u="sng" dirty="0">
                          <a:latin typeface="Comic Sans MS" pitchFamily="66" charset="0"/>
                          <a:ea typeface="Calibri"/>
                          <a:cs typeface="Times New Roman"/>
                        </a:rPr>
                        <a:t>Activities led by TPS staff:</a:t>
                      </a:r>
                      <a:endParaRPr lang="en-GB" sz="1300" dirty="0">
                        <a:latin typeface="Comic Sans MS" pitchFamily="66" charset="0"/>
                        <a:ea typeface="Calibri"/>
                        <a:cs typeface="Times New Roman"/>
                      </a:endParaRPr>
                    </a:p>
                    <a:p>
                      <a:pPr marL="0" lvl="0" indent="0">
                        <a:lnSpc>
                          <a:spcPct val="115000"/>
                        </a:lnSpc>
                        <a:spcAft>
                          <a:spcPts val="0"/>
                        </a:spcAft>
                        <a:buFont typeface="+mj-lt"/>
                        <a:buNone/>
                      </a:pPr>
                      <a:r>
                        <a:rPr lang="en-GB" sz="1300" dirty="0">
                          <a:latin typeface="Comic Sans MS" pitchFamily="66" charset="0"/>
                          <a:ea typeface="Calibri"/>
                          <a:cs typeface="Times New Roman"/>
                        </a:rPr>
                        <a:t>Shelter building</a:t>
                      </a:r>
                    </a:p>
                    <a:p>
                      <a:pPr marL="0" lvl="0" indent="0">
                        <a:lnSpc>
                          <a:spcPct val="115000"/>
                        </a:lnSpc>
                        <a:spcAft>
                          <a:spcPts val="0"/>
                        </a:spcAft>
                        <a:buFont typeface="+mj-lt"/>
                        <a:buNone/>
                      </a:pPr>
                      <a:endParaRPr lang="en-GB" sz="1300" dirty="0">
                        <a:latin typeface="Comic Sans MS" pitchFamily="66" charset="0"/>
                        <a:ea typeface="Calibri"/>
                        <a:cs typeface="Times New Roman"/>
                      </a:endParaRPr>
                    </a:p>
                    <a:p>
                      <a:pPr marL="0" lvl="0" indent="0">
                        <a:lnSpc>
                          <a:spcPct val="115000"/>
                        </a:lnSpc>
                        <a:spcAft>
                          <a:spcPts val="0"/>
                        </a:spcAft>
                        <a:buFont typeface="+mj-lt"/>
                        <a:buNone/>
                      </a:pPr>
                      <a:r>
                        <a:rPr lang="en-GB" sz="1300" dirty="0">
                          <a:latin typeface="Comic Sans MS" pitchFamily="66" charset="0"/>
                          <a:ea typeface="Calibri"/>
                          <a:cs typeface="Times New Roman"/>
                        </a:rPr>
                        <a:t>Outdoor cooking</a:t>
                      </a: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a:latin typeface="Comic Sans MS" pitchFamily="66" charset="0"/>
                          <a:ea typeface="Calibri"/>
                          <a:cs typeface="Times New Roman"/>
                        </a:rPr>
                        <a:t>Children prepare for, eat and clear up after dinner as per rota groups.</a:t>
                      </a: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u="sng">
                          <a:latin typeface="Comic Sans MS" pitchFamily="66" charset="0"/>
                          <a:ea typeface="Calibri"/>
                          <a:cs typeface="Times New Roman"/>
                        </a:rPr>
                        <a:t>Weather depending:</a:t>
                      </a:r>
                      <a:endParaRPr lang="en-GB" sz="1300">
                        <a:latin typeface="Comic Sans MS" pitchFamily="66" charset="0"/>
                        <a:ea typeface="Calibri"/>
                        <a:cs typeface="Times New Roman"/>
                      </a:endParaRPr>
                    </a:p>
                    <a:p>
                      <a:pPr>
                        <a:lnSpc>
                          <a:spcPct val="115000"/>
                        </a:lnSpc>
                        <a:spcAft>
                          <a:spcPts val="0"/>
                        </a:spcAft>
                      </a:pPr>
                      <a:r>
                        <a:rPr lang="en-GB" sz="1300">
                          <a:latin typeface="Comic Sans MS" pitchFamily="66" charset="0"/>
                          <a:ea typeface="Calibri"/>
                          <a:cs typeface="Times New Roman"/>
                        </a:rPr>
                        <a:t>Hide and seek, build fire, camp songs and marshmallows around the outdoor fire</a:t>
                      </a:r>
                    </a:p>
                    <a:p>
                      <a:pPr>
                        <a:lnSpc>
                          <a:spcPct val="115000"/>
                        </a:lnSpc>
                        <a:spcAft>
                          <a:spcPts val="0"/>
                        </a:spcAft>
                      </a:pPr>
                      <a:r>
                        <a:rPr lang="en-GB" sz="1300">
                          <a:latin typeface="Comic Sans MS" pitchFamily="66" charset="0"/>
                          <a:ea typeface="Calibri"/>
                          <a:cs typeface="Times New Roman"/>
                        </a:rPr>
                        <a:t>OR</a:t>
                      </a:r>
                    </a:p>
                    <a:p>
                      <a:pPr>
                        <a:lnSpc>
                          <a:spcPct val="115000"/>
                        </a:lnSpc>
                        <a:spcAft>
                          <a:spcPts val="0"/>
                        </a:spcAft>
                      </a:pPr>
                      <a:r>
                        <a:rPr lang="en-GB" sz="1300">
                          <a:latin typeface="Comic Sans MS" pitchFamily="66" charset="0"/>
                          <a:ea typeface="Calibri"/>
                          <a:cs typeface="Times New Roman"/>
                        </a:rPr>
                        <a:t>Indoor party games and quizzes. </a:t>
                      </a: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Comic Sans MS" pitchFamily="66" charset="0"/>
                          <a:ea typeface="Calibri"/>
                          <a:cs typeface="Times New Roman"/>
                        </a:rPr>
                        <a:t>Children wash/shower, change for bed, have hot chocolate, brush teeth and in dormitories for story.</a:t>
                      </a:r>
                    </a:p>
                    <a:p>
                      <a:pPr>
                        <a:lnSpc>
                          <a:spcPct val="115000"/>
                        </a:lnSpc>
                        <a:spcAft>
                          <a:spcPts val="0"/>
                        </a:spcAft>
                      </a:pPr>
                      <a:endParaRPr lang="en-GB" sz="1300" b="0" dirty="0">
                        <a:latin typeface="Comic Sans MS" pitchFamily="66" charset="0"/>
                        <a:ea typeface="Calibri"/>
                        <a:cs typeface="Times New Roman"/>
                      </a:endParaRPr>
                    </a:p>
                    <a:p>
                      <a:pPr>
                        <a:lnSpc>
                          <a:spcPct val="115000"/>
                        </a:lnSpc>
                        <a:spcAft>
                          <a:spcPts val="0"/>
                        </a:spcAft>
                      </a:pPr>
                      <a:r>
                        <a:rPr lang="en-GB" sz="1300" b="0" dirty="0">
                          <a:latin typeface="Comic Sans MS" pitchFamily="66" charset="0"/>
                          <a:ea typeface="Calibri"/>
                          <a:cs typeface="Times New Roman"/>
                        </a:rPr>
                        <a:t>No movement after 10 pm.</a:t>
                      </a:r>
                    </a:p>
                  </a:txBody>
                  <a:tcPr marL="12057" marR="120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321781647"/>
              </p:ext>
            </p:extLst>
          </p:nvPr>
        </p:nvGraphicFramePr>
        <p:xfrm>
          <a:off x="395536" y="260648"/>
          <a:ext cx="8424935" cy="5876532"/>
        </p:xfrm>
        <a:graphic>
          <a:graphicData uri="http://schemas.openxmlformats.org/drawingml/2006/table">
            <a:tbl>
              <a:tblPr/>
              <a:tblGrid>
                <a:gridCol w="1305558">
                  <a:extLst>
                    <a:ext uri="{9D8B030D-6E8A-4147-A177-3AD203B41FA5}">
                      <a16:colId xmlns:a16="http://schemas.microsoft.com/office/drawing/2014/main" xmlns="" val="20000"/>
                    </a:ext>
                  </a:extLst>
                </a:gridCol>
                <a:gridCol w="1639259">
                  <a:extLst>
                    <a:ext uri="{9D8B030D-6E8A-4147-A177-3AD203B41FA5}">
                      <a16:colId xmlns:a16="http://schemas.microsoft.com/office/drawing/2014/main" xmlns="" val="20001"/>
                    </a:ext>
                  </a:extLst>
                </a:gridCol>
                <a:gridCol w="1459574">
                  <a:extLst>
                    <a:ext uri="{9D8B030D-6E8A-4147-A177-3AD203B41FA5}">
                      <a16:colId xmlns:a16="http://schemas.microsoft.com/office/drawing/2014/main" xmlns="" val="20002"/>
                    </a:ext>
                  </a:extLst>
                </a:gridCol>
                <a:gridCol w="1468528">
                  <a:extLst>
                    <a:ext uri="{9D8B030D-6E8A-4147-A177-3AD203B41FA5}">
                      <a16:colId xmlns:a16="http://schemas.microsoft.com/office/drawing/2014/main" xmlns="" val="20003"/>
                    </a:ext>
                  </a:extLst>
                </a:gridCol>
                <a:gridCol w="1263770">
                  <a:extLst>
                    <a:ext uri="{9D8B030D-6E8A-4147-A177-3AD203B41FA5}">
                      <a16:colId xmlns:a16="http://schemas.microsoft.com/office/drawing/2014/main" xmlns="" val="20004"/>
                    </a:ext>
                  </a:extLst>
                </a:gridCol>
                <a:gridCol w="1288246">
                  <a:extLst>
                    <a:ext uri="{9D8B030D-6E8A-4147-A177-3AD203B41FA5}">
                      <a16:colId xmlns:a16="http://schemas.microsoft.com/office/drawing/2014/main" xmlns="" val="20005"/>
                    </a:ext>
                  </a:extLst>
                </a:gridCol>
              </a:tblGrid>
              <a:tr h="296346">
                <a:tc gridSpan="6">
                  <a:txBody>
                    <a:bodyPr/>
                    <a:lstStyle/>
                    <a:p>
                      <a:pPr algn="ctr">
                        <a:lnSpc>
                          <a:spcPct val="115000"/>
                        </a:lnSpc>
                        <a:spcAft>
                          <a:spcPts val="0"/>
                        </a:spcAft>
                      </a:pPr>
                      <a:r>
                        <a:rPr lang="en-US" sz="1400" b="1" dirty="0">
                          <a:latin typeface="Comic Sans MS" pitchFamily="66" charset="0"/>
                          <a:ea typeface="Calibri"/>
                          <a:cs typeface="Times New Roman"/>
                        </a:rPr>
                        <a:t>F</a:t>
                      </a:r>
                      <a:r>
                        <a:rPr lang="en-GB" sz="1400" b="1" dirty="0" err="1">
                          <a:latin typeface="Comic Sans MS" pitchFamily="66" charset="0"/>
                          <a:ea typeface="Calibri"/>
                          <a:cs typeface="Times New Roman"/>
                        </a:rPr>
                        <a:t>riday</a:t>
                      </a:r>
                      <a:endParaRPr lang="en-GB" sz="1400" dirty="0">
                        <a:latin typeface="Comic Sans MS" pitchFamily="66" charset="0"/>
                        <a:ea typeface="Calibri"/>
                        <a:cs typeface="Times New Roman"/>
                      </a:endParaRPr>
                    </a:p>
                  </a:txBody>
                  <a:tcPr marL="42294" marR="42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567750">
                <a:tc>
                  <a:txBody>
                    <a:bodyPr/>
                    <a:lstStyle/>
                    <a:p>
                      <a:pPr>
                        <a:lnSpc>
                          <a:spcPct val="115000"/>
                        </a:lnSpc>
                        <a:spcAft>
                          <a:spcPts val="0"/>
                        </a:spcAft>
                      </a:pPr>
                      <a:r>
                        <a:rPr lang="en-GB" sz="1300" b="1" u="sng">
                          <a:latin typeface="Comic Sans MS" pitchFamily="66" charset="0"/>
                          <a:ea typeface="Calibri"/>
                          <a:cs typeface="Times New Roman"/>
                        </a:rPr>
                        <a:t>Getting up 7.30am</a:t>
                      </a:r>
                      <a:endParaRPr lang="en-GB" sz="1300">
                        <a:latin typeface="Comic Sans MS" pitchFamily="66" charset="0"/>
                        <a:ea typeface="Calibri"/>
                        <a:cs typeface="Times New Roman"/>
                      </a:endParaRPr>
                    </a:p>
                  </a:txBody>
                  <a:tcPr marL="42294" marR="42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u="sng" dirty="0">
                          <a:latin typeface="Comic Sans MS" pitchFamily="66" charset="0"/>
                          <a:ea typeface="Calibri"/>
                          <a:cs typeface="Times New Roman"/>
                        </a:rPr>
                        <a:t>Breakfast 8 – 9 am</a:t>
                      </a:r>
                      <a:endParaRPr lang="en-GB" sz="1300" dirty="0">
                        <a:latin typeface="Comic Sans MS" pitchFamily="66" charset="0"/>
                        <a:ea typeface="Calibri"/>
                        <a:cs typeface="Times New Roman"/>
                      </a:endParaRPr>
                    </a:p>
                  </a:txBody>
                  <a:tcPr marL="42294" marR="42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u="sng">
                          <a:latin typeface="Comic Sans MS" pitchFamily="66" charset="0"/>
                          <a:ea typeface="Calibri"/>
                          <a:cs typeface="Times New Roman"/>
                        </a:rPr>
                        <a:t>Morning activity 9 – 11 am</a:t>
                      </a:r>
                      <a:endParaRPr lang="en-GB" sz="1300">
                        <a:latin typeface="Comic Sans MS" pitchFamily="66" charset="0"/>
                        <a:ea typeface="Calibri"/>
                        <a:cs typeface="Times New Roman"/>
                      </a:endParaRPr>
                    </a:p>
                  </a:txBody>
                  <a:tcPr marL="42294" marR="42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u="sng">
                          <a:latin typeface="Comic Sans MS" pitchFamily="66" charset="0"/>
                          <a:ea typeface="Calibri"/>
                          <a:cs typeface="Times New Roman"/>
                        </a:rPr>
                        <a:t>11 – 12.30pm</a:t>
                      </a:r>
                      <a:endParaRPr lang="en-GB" sz="1300">
                        <a:latin typeface="Comic Sans MS" pitchFamily="66" charset="0"/>
                        <a:ea typeface="Calibri"/>
                        <a:cs typeface="Times New Roman"/>
                      </a:endParaRPr>
                    </a:p>
                  </a:txBody>
                  <a:tcPr marL="42294" marR="42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u="sng" dirty="0">
                          <a:latin typeface="Comic Sans MS" pitchFamily="66" charset="0"/>
                          <a:ea typeface="Calibri"/>
                          <a:cs typeface="Times New Roman"/>
                        </a:rPr>
                        <a:t>12.30 – 2pm</a:t>
                      </a:r>
                      <a:endParaRPr lang="en-GB" sz="1300" dirty="0">
                        <a:latin typeface="Comic Sans MS" pitchFamily="66" charset="0"/>
                        <a:ea typeface="Calibri"/>
                        <a:cs typeface="Times New Roman"/>
                      </a:endParaRPr>
                    </a:p>
                  </a:txBody>
                  <a:tcPr marL="42294" marR="42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u="sng">
                          <a:latin typeface="Comic Sans MS" pitchFamily="66" charset="0"/>
                          <a:ea typeface="Calibri"/>
                          <a:cs typeface="Times New Roman"/>
                        </a:rPr>
                        <a:t>2pm – 3.15pm</a:t>
                      </a:r>
                      <a:endParaRPr lang="en-GB" sz="1300">
                        <a:latin typeface="Comic Sans MS" pitchFamily="66" charset="0"/>
                        <a:ea typeface="Calibri"/>
                        <a:cs typeface="Times New Roman"/>
                      </a:endParaRPr>
                    </a:p>
                  </a:txBody>
                  <a:tcPr marL="42294" marR="42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307192">
                <a:tc>
                  <a:txBody>
                    <a:bodyPr/>
                    <a:lstStyle/>
                    <a:p>
                      <a:pPr>
                        <a:lnSpc>
                          <a:spcPct val="115000"/>
                        </a:lnSpc>
                        <a:spcAft>
                          <a:spcPts val="0"/>
                        </a:spcAft>
                      </a:pPr>
                      <a:r>
                        <a:rPr lang="en-GB" sz="1300">
                          <a:latin typeface="Comic Sans MS" pitchFamily="66" charset="0"/>
                          <a:ea typeface="Calibri"/>
                          <a:cs typeface="Times New Roman"/>
                        </a:rPr>
                        <a:t>Get up, wash and come down to set up for breakfast as per rota.</a:t>
                      </a:r>
                    </a:p>
                  </a:txBody>
                  <a:tcPr marL="42294" marR="42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Comic Sans MS" pitchFamily="66" charset="0"/>
                          <a:ea typeface="Calibri"/>
                          <a:cs typeface="Times New Roman"/>
                        </a:rPr>
                        <a:t>Children eat, clear up as per rota, make own packed lunch and then clear up again.</a:t>
                      </a:r>
                    </a:p>
                  </a:txBody>
                  <a:tcPr marL="42294" marR="42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u="sng">
                          <a:latin typeface="Comic Sans MS" pitchFamily="66" charset="0"/>
                          <a:ea typeface="Calibri"/>
                          <a:cs typeface="Times New Roman"/>
                        </a:rPr>
                        <a:t>Activities led by TCP staff weather depending:</a:t>
                      </a:r>
                      <a:endParaRPr lang="en-GB" sz="1300">
                        <a:latin typeface="Comic Sans MS" pitchFamily="66" charset="0"/>
                        <a:ea typeface="Calibri"/>
                        <a:cs typeface="Times New Roman"/>
                      </a:endParaRPr>
                    </a:p>
                    <a:p>
                      <a:pPr>
                        <a:lnSpc>
                          <a:spcPct val="115000"/>
                        </a:lnSpc>
                        <a:spcAft>
                          <a:spcPts val="0"/>
                        </a:spcAft>
                      </a:pPr>
                      <a:r>
                        <a:rPr lang="en-GB" sz="1300" u="sng">
                          <a:latin typeface="Comic Sans MS" pitchFamily="66" charset="0"/>
                          <a:ea typeface="Calibri"/>
                          <a:cs typeface="Times New Roman"/>
                        </a:rPr>
                        <a:t>Orienteering: </a:t>
                      </a:r>
                      <a:endParaRPr lang="en-GB" sz="1300">
                        <a:latin typeface="Comic Sans MS" pitchFamily="66" charset="0"/>
                        <a:ea typeface="Calibri"/>
                        <a:cs typeface="Times New Roman"/>
                      </a:endParaRPr>
                    </a:p>
                    <a:p>
                      <a:pPr>
                        <a:lnSpc>
                          <a:spcPct val="115000"/>
                        </a:lnSpc>
                        <a:spcAft>
                          <a:spcPts val="0"/>
                        </a:spcAft>
                      </a:pPr>
                      <a:r>
                        <a:rPr lang="en-GB" sz="1300">
                          <a:latin typeface="Comic Sans MS" pitchFamily="66" charset="0"/>
                          <a:ea typeface="Calibri"/>
                          <a:cs typeface="Times New Roman"/>
                        </a:rPr>
                        <a:t>In groups or pairs, children follow clues to check points within the grounds. Children will need to know symbols and be able to follow routes on maps.</a:t>
                      </a:r>
                    </a:p>
                    <a:p>
                      <a:pPr>
                        <a:lnSpc>
                          <a:spcPct val="115000"/>
                        </a:lnSpc>
                        <a:spcAft>
                          <a:spcPts val="0"/>
                        </a:spcAft>
                      </a:pPr>
                      <a:r>
                        <a:rPr lang="en-GB" sz="1300" b="1" u="sng">
                          <a:latin typeface="Comic Sans MS" pitchFamily="66" charset="0"/>
                          <a:ea typeface="Calibri"/>
                          <a:cs typeface="Times New Roman"/>
                        </a:rPr>
                        <a:t>OR</a:t>
                      </a:r>
                      <a:endParaRPr lang="en-GB" sz="1300">
                        <a:latin typeface="Comic Sans MS" pitchFamily="66" charset="0"/>
                        <a:ea typeface="Calibri"/>
                        <a:cs typeface="Times New Roman"/>
                      </a:endParaRPr>
                    </a:p>
                    <a:p>
                      <a:pPr>
                        <a:lnSpc>
                          <a:spcPct val="115000"/>
                        </a:lnSpc>
                        <a:spcAft>
                          <a:spcPts val="0"/>
                        </a:spcAft>
                      </a:pPr>
                      <a:r>
                        <a:rPr lang="en-GB" sz="1300" b="1" u="sng">
                          <a:latin typeface="Comic Sans MS" pitchFamily="66" charset="0"/>
                          <a:ea typeface="Calibri"/>
                          <a:cs typeface="Times New Roman"/>
                        </a:rPr>
                        <a:t>Easter egg hunt:</a:t>
                      </a:r>
                      <a:endParaRPr lang="en-GB" sz="1300">
                        <a:latin typeface="Comic Sans MS" pitchFamily="66" charset="0"/>
                        <a:ea typeface="Calibri"/>
                        <a:cs typeface="Times New Roman"/>
                      </a:endParaRPr>
                    </a:p>
                    <a:p>
                      <a:pPr>
                        <a:lnSpc>
                          <a:spcPct val="115000"/>
                        </a:lnSpc>
                        <a:spcAft>
                          <a:spcPts val="0"/>
                        </a:spcAft>
                      </a:pPr>
                      <a:r>
                        <a:rPr lang="en-GB" sz="1300">
                          <a:latin typeface="Comic Sans MS" pitchFamily="66" charset="0"/>
                          <a:ea typeface="Calibri"/>
                          <a:cs typeface="Times New Roman"/>
                        </a:rPr>
                        <a:t>Similar to orienteering but indoors with a code cracker to solve.</a:t>
                      </a:r>
                    </a:p>
                  </a:txBody>
                  <a:tcPr marL="42294" marR="42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u="sng" dirty="0">
                          <a:latin typeface="Comic Sans MS" pitchFamily="66" charset="0"/>
                          <a:ea typeface="Calibri"/>
                          <a:cs typeface="Times New Roman"/>
                        </a:rPr>
                        <a:t>Tidy and pack</a:t>
                      </a:r>
                      <a:endParaRPr lang="en-GB" sz="1300" dirty="0">
                        <a:latin typeface="Comic Sans MS" pitchFamily="66" charset="0"/>
                        <a:ea typeface="Calibri"/>
                        <a:cs typeface="Times New Roman"/>
                      </a:endParaRPr>
                    </a:p>
                    <a:p>
                      <a:pPr>
                        <a:lnSpc>
                          <a:spcPct val="115000"/>
                        </a:lnSpc>
                        <a:spcAft>
                          <a:spcPts val="0"/>
                        </a:spcAft>
                      </a:pPr>
                      <a:r>
                        <a:rPr lang="en-GB" sz="1300" dirty="0">
                          <a:latin typeface="Comic Sans MS" pitchFamily="66" charset="0"/>
                          <a:ea typeface="Calibri"/>
                          <a:cs typeface="Times New Roman"/>
                        </a:rPr>
                        <a:t>Inspection of dormitories.</a:t>
                      </a:r>
                    </a:p>
                    <a:p>
                      <a:pPr>
                        <a:lnSpc>
                          <a:spcPct val="115000"/>
                        </a:lnSpc>
                        <a:spcAft>
                          <a:spcPts val="0"/>
                        </a:spcAft>
                      </a:pPr>
                      <a:r>
                        <a:rPr lang="en-GB" sz="1300" dirty="0">
                          <a:latin typeface="Comic Sans MS" pitchFamily="66" charset="0"/>
                          <a:ea typeface="Calibri"/>
                          <a:cs typeface="Times New Roman"/>
                        </a:rPr>
                        <a:t>Children out and ready to board coach as class 11 arrive.</a:t>
                      </a:r>
                    </a:p>
                  </a:txBody>
                  <a:tcPr marL="42294" marR="42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b="1" u="sng">
                          <a:latin typeface="Comic Sans MS" pitchFamily="66" charset="0"/>
                          <a:ea typeface="Calibri"/>
                          <a:cs typeface="Times New Roman"/>
                        </a:rPr>
                        <a:t>Picnic on Dartmoor.</a:t>
                      </a:r>
                      <a:endParaRPr lang="en-GB" sz="1300">
                        <a:latin typeface="Comic Sans MS" pitchFamily="66" charset="0"/>
                        <a:ea typeface="Calibri"/>
                        <a:cs typeface="Times New Roman"/>
                      </a:endParaRPr>
                    </a:p>
                    <a:p>
                      <a:pPr>
                        <a:lnSpc>
                          <a:spcPct val="115000"/>
                        </a:lnSpc>
                        <a:spcAft>
                          <a:spcPts val="0"/>
                        </a:spcAft>
                      </a:pPr>
                      <a:r>
                        <a:rPr lang="en-GB" sz="1300">
                          <a:latin typeface="Comic Sans MS" pitchFamily="66" charset="0"/>
                          <a:ea typeface="Calibri"/>
                          <a:cs typeface="Times New Roman"/>
                        </a:rPr>
                        <a:t>Weather dependent, the coach will stop at Pork hill and children will have their packed lunch.</a:t>
                      </a:r>
                    </a:p>
                  </a:txBody>
                  <a:tcPr marL="42294" marR="42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300" dirty="0">
                          <a:latin typeface="Comic Sans MS" pitchFamily="66" charset="0"/>
                          <a:ea typeface="Calibri"/>
                          <a:cs typeface="Times New Roman"/>
                        </a:rPr>
                        <a:t>Children return to school for early collection. If time allows they can write a thank you letter to staff at the centre.</a:t>
                      </a:r>
                    </a:p>
                  </a:txBody>
                  <a:tcPr marL="42294" marR="422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3015</TotalTime>
  <Words>1282</Words>
  <Application>Microsoft Office PowerPoint</Application>
  <PresentationFormat>On-screen Show (4:3)</PresentationFormat>
  <Paragraphs>119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Dartmoor residential Year 4  (Wednesday 26th March- Friday 28th March)</vt:lpstr>
      <vt:lpstr>The Grounds</vt:lpstr>
      <vt:lpstr>The wooded area.</vt:lpstr>
      <vt:lpstr>Inside the centre.</vt:lpstr>
      <vt:lpstr>Dormitories.</vt:lpstr>
      <vt:lpstr>Shared spaces – common room.</vt:lpstr>
      <vt:lpstr>Daily routine and activities.</vt:lpstr>
      <vt:lpstr>Slide 8</vt:lpstr>
      <vt:lpstr>Slide 9</vt:lpstr>
      <vt:lpstr>How are we going to get children to make their own lunches, do the dishes and complete rota tasks?</vt:lpstr>
      <vt:lpstr>Previous residential trips</vt:lpstr>
      <vt:lpstr>Slide 12</vt:lpstr>
      <vt:lpstr>Slide 13</vt:lpstr>
      <vt:lpstr>Another team building game:</vt:lpstr>
      <vt:lpstr>Slide 15</vt:lpstr>
      <vt:lpstr>Evening fun…</vt:lpstr>
      <vt:lpstr>And down time…</vt:lpstr>
      <vt:lpstr>Slide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Dartmoor residential Year 4 2014</dc:title>
  <dc:creator>00AHolden</dc:creator>
  <cp:lastModifiedBy>Windows User</cp:lastModifiedBy>
  <cp:revision>26</cp:revision>
  <dcterms:created xsi:type="dcterms:W3CDTF">2014-03-14T16:33:53Z</dcterms:created>
  <dcterms:modified xsi:type="dcterms:W3CDTF">2024-11-28T09:16:23Z</dcterms:modified>
</cp:coreProperties>
</file>